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319" r:id="rId2"/>
    <p:sldId id="257" r:id="rId3"/>
    <p:sldId id="926" r:id="rId4"/>
    <p:sldId id="927" r:id="rId5"/>
    <p:sldId id="928" r:id="rId6"/>
    <p:sldId id="929" r:id="rId7"/>
    <p:sldId id="930" r:id="rId8"/>
    <p:sldId id="931" r:id="rId9"/>
    <p:sldId id="554" r:id="rId10"/>
    <p:sldId id="866" r:id="rId11"/>
    <p:sldId id="867" r:id="rId12"/>
    <p:sldId id="868" r:id="rId13"/>
    <p:sldId id="567" r:id="rId14"/>
    <p:sldId id="869" r:id="rId15"/>
    <p:sldId id="870" r:id="rId16"/>
    <p:sldId id="871" r:id="rId17"/>
    <p:sldId id="873" r:id="rId18"/>
    <p:sldId id="872" r:id="rId19"/>
    <p:sldId id="874" r:id="rId20"/>
    <p:sldId id="875" r:id="rId21"/>
    <p:sldId id="569" r:id="rId22"/>
    <p:sldId id="876" r:id="rId23"/>
    <p:sldId id="877" r:id="rId24"/>
    <p:sldId id="878" r:id="rId25"/>
    <p:sldId id="879" r:id="rId26"/>
    <p:sldId id="880" r:id="rId27"/>
    <p:sldId id="881" r:id="rId28"/>
    <p:sldId id="882" r:id="rId29"/>
    <p:sldId id="883" r:id="rId30"/>
    <p:sldId id="884" r:id="rId31"/>
    <p:sldId id="711" r:id="rId32"/>
    <p:sldId id="885" r:id="rId33"/>
    <p:sldId id="887" r:id="rId34"/>
    <p:sldId id="886" r:id="rId35"/>
    <p:sldId id="888" r:id="rId36"/>
    <p:sldId id="889" r:id="rId37"/>
    <p:sldId id="890" r:id="rId38"/>
    <p:sldId id="891" r:id="rId39"/>
    <p:sldId id="892" r:id="rId40"/>
    <p:sldId id="893" r:id="rId41"/>
    <p:sldId id="894" r:id="rId42"/>
    <p:sldId id="712" r:id="rId43"/>
    <p:sldId id="895" r:id="rId44"/>
    <p:sldId id="896" r:id="rId45"/>
    <p:sldId id="897" r:id="rId46"/>
    <p:sldId id="898" r:id="rId47"/>
    <p:sldId id="907" r:id="rId48"/>
    <p:sldId id="908" r:id="rId49"/>
    <p:sldId id="909" r:id="rId50"/>
    <p:sldId id="910" r:id="rId51"/>
    <p:sldId id="911" r:id="rId52"/>
    <p:sldId id="912" r:id="rId53"/>
    <p:sldId id="638" r:id="rId54"/>
    <p:sldId id="757" r:id="rId55"/>
    <p:sldId id="925" r:id="rId5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rgbClr val="FFFFFF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  <a:srgbClr val="FFFFFF"/>
    <a:srgbClr val="18B2B6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8455" autoAdjust="0"/>
  </p:normalViewPr>
  <p:slideViewPr>
    <p:cSldViewPr>
      <p:cViewPr varScale="1">
        <p:scale>
          <a:sx n="62" d="100"/>
          <a:sy n="62" d="100"/>
        </p:scale>
        <p:origin x="1348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922"/>
    </p:cViewPr>
  </p:sorterViewPr>
  <p:notesViewPr>
    <p:cSldViewPr>
      <p:cViewPr varScale="1">
        <p:scale>
          <a:sx n="70" d="100"/>
          <a:sy n="70" d="100"/>
        </p:scale>
        <p:origin x="-1422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28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28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DE2134E-A337-4474-98C5-9E0117F5B76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42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4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45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45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45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3481FFB-31D3-4714-846C-5AFB84A4FB4F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6064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D25A12E-B956-46F5-85D7-4FAEB6B068A4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201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/>
              <a:t>MCSA Guide to Installing and Configuring Windows Server 2012/R2, Exam 70-410</a:t>
            </a:r>
          </a:p>
          <a:p>
            <a:endParaRPr lang="en-US" sz="1200" b="1" dirty="0" smtClean="0"/>
          </a:p>
          <a:p>
            <a:pPr>
              <a:lnSpc>
                <a:spcPct val="90000"/>
              </a:lnSpc>
            </a:pPr>
            <a:r>
              <a:rPr lang="en-US" sz="1200" b="0" i="1" dirty="0" smtClean="0"/>
              <a:t>Chapter 8</a:t>
            </a:r>
          </a:p>
          <a:p>
            <a:pPr>
              <a:lnSpc>
                <a:spcPct val="90000"/>
              </a:lnSpc>
            </a:pPr>
            <a:r>
              <a:rPr lang="en-US" sz="1200" b="0" i="1" dirty="0" smtClean="0"/>
              <a:t>Configuring Group Policies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756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Objects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 GPO contains policy settings for managing many aspects of domain controllers, member servers, member computers, and users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Two main types of GPOs: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Local GPOs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Domain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9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Local GPOs are stored on local computers, and are edited via the Group Policy Object Editor snap-in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Settings in local GPOs that are inherited from domain GPOs can’t be changed on the local computer. 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Only settings that are undefined or not configured by domain GPOs can be edited locally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When you run </a:t>
            </a:r>
            <a:r>
              <a:rPr lang="en-US" dirty="0" err="1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gpedit.msc</a:t>
            </a:r>
            <a:r>
              <a:rPr lang="en-US" dirty="0" smtClean="0"/>
              <a:t>, you open a local GPO named Local Computer Policy containing Computer Configuration and User Configuration nodes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405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Local GPOs that allow different policy settings depending on who logs on to the computer: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Local Administrators GPO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Local Non-Administrators GPO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User-specific GPO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To access these GPOs, add the Group Policy Object Editor snap-in to an MMC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Browse to open the dialog box, click the Users tab, and select one of the GPOs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15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8-2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Viewing local GPOs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63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Domain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Domain GPOs are stored in Active Directory on domain controllers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Consists of two separate parts: a Group Policy Template (GPT) and a Group Policy Container (GPC)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GPT and GPC have the following common traits: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Naming structure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Folder structure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Knowing GPO structure is important for resolving issues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592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Templates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 Group Policy Template (GPT) contains all the policy settings that make up a GPO as well as related files, such as scripts, and is contained in the </a:t>
            </a:r>
            <a:r>
              <a:rPr lang="en-US" altLang="en-US" dirty="0" err="1" smtClean="0"/>
              <a:t>Sysvol</a:t>
            </a:r>
            <a:r>
              <a:rPr lang="en-US" altLang="en-US" dirty="0" smtClean="0"/>
              <a:t> share on a domain controller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Upon creation of a GPO, several files and subfolders are created (exact number may vary) but each GPT folder will contain at least three items: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GPT.ini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Machine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User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911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Containers</a:t>
            </a:r>
          </a:p>
          <a:p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 Group Policy Container (GPC) is stored in the System\Policies folder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Contains GPO properties and status information but no policy settings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Similar to GPT in that it uses a GPO’s GUID for a folder name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Information contained in a GPC: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300" i="1" dirty="0" smtClean="0"/>
              <a:t>Name of the GPO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300" i="1" dirty="0" smtClean="0"/>
              <a:t>File path to GPT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300" i="1" dirty="0" smtClean="0"/>
              <a:t>Version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300" i="1" dirty="0" smtClean="0"/>
              <a:t>Status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3084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8-4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Viewing GPC attributes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0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Replication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GPCs are replicated with Active Directory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GPTs are replicated by one of the following methods: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File Replication Service (FRS) </a:t>
            </a:r>
            <a:r>
              <a:rPr lang="en-US" altLang="en-US" dirty="0" smtClean="0"/>
              <a:t>- used when running in a mixed environment of differing Windows Server operating systems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Distributed File System Replication (DFSR) </a:t>
            </a:r>
            <a:r>
              <a:rPr lang="en-US" altLang="en-US" dirty="0" smtClean="0"/>
              <a:t>- used when all DCs are running Windows Server 2008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DFSR is more efficient and reliable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GPC and GPT can become out of sync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Replication problems can be diagnosed with </a:t>
            </a:r>
            <a:r>
              <a:rPr lang="en-US" altLang="en-US" dirty="0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gpotool.exe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2823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and Linking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Primary tools for managing, creating, and editing GPOs are Group Policy Management Console (GPMC) and Group Policy Management Editor (GPME)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If editing a GPO that is already linked to a container, changes in policy settings take effect as soon as clients download them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There’s no Save option in the GPME; changes are saved immediately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Before introducing multiple policy changes at once, test them individually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401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731EEB9-10A7-44AC-AFC5-E2FA0088CA94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</a:p>
          <a:p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Describe the architecture and processing of group policies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Configure group policy settings, and manage and monitor group policies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Work with security templates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Configure Windows Firewall with Group Policy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793304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Editing an Existing GPO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To edit, right click the GPO in GPMC and click Edit, which will open the GPO in GPME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It is possible to make changes to the default Domain Policy, but not advisable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Recommended method for making changes to domain policies is creating a new GPO and linking it to the domain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GPOs are applied to objects in reverse of the specified link order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40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8-8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Multiple GPOs linked to a container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0746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a New GPO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Two ways to create a new GPO with the GPMC: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Right click the container you’re linking the GPO to and select “Create a GPO in this domain, and Link it here”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Right click the Group Policy Objects folder and click New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Best practice is to create GPOs that focus on a category of settings, then name the GPO accordingly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06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 Starter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A Starter GPO is a template for creating GPO’s (not a GPT)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New GPO wizard includes an option to use a Starter GPO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Stored in the Starter GPOs folder in GPMC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To use a Starter GPO, select one in the Source Starter GPO list box in the New GPO Wizard, or right click a starter GPO in the starter GPOs folder and click New GPO from Starter GPO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To create a Starter GPO, right click the Starter GPOs folder and click New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1951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Scope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500" dirty="0" smtClean="0"/>
              <a:t>The scope of a group policy defines which objects in AD are affected by settings in the policy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500" dirty="0" smtClean="0"/>
              <a:t>If two GPOs are applied to an object, and a setting is configured on one GPO but not the other, the configured setting is applied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500" dirty="0" smtClean="0"/>
              <a:t>Policies are applied in this order: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200" dirty="0" smtClean="0"/>
              <a:t>1. Local policies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200" dirty="0" smtClean="0"/>
              <a:t>2. Site-linked GPOs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200" dirty="0" smtClean="0"/>
              <a:t>3. Domain-linked GPOs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200" dirty="0" smtClean="0"/>
              <a:t>4. OU-linked GPOs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500" dirty="0" smtClean="0"/>
              <a:t>The last policy applied takes precedence over policies applied earlier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122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Understanding Site-Linked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GPOs linked to a site object affect all users and computers physically located at the site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Can be used to set up different policies for mobile users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In a singular site and domain environment, it is better to use domain GPOs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Site GPOs can be confusing for users if policy changes are drastic enough between sites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737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Understanding Domain-Linked GPO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GPOs at the domain level should contain settings that apply to all objects in the domain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Account policies can be defined only at the domain level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Active Directory folders, such as Computers and Users, are not OUs and can’t have a GPO linked to them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Best practices suggest setting account policies and a few critical security policies at the domain level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433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Understanding OU-Linked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Fine-tuning of group policies should be done at the OU level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OU-linked policies are applied last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They take precedence over site and domain policies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Users and computers with similar policy requirements should be located in the same OU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Since OUs can be nested, so can GPOs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GPOs applied to nested OUs should be used for exceptions to policies set at a higher level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0124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Changing Default GPO Inheritance Behavior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 inheritance is enabled by default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To see where policies are inherited from, select a container in the left pane of GPMC and click the group policy inheritance tab in the right pane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There are several ways to affect GPO inheritance: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Blocking inheritance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Enforcing inheritance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 filtering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687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Blocking GPO Inheritance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Prevents GPOs linked to parent containers from affecting child containers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To block GPO inheritance, in GPMC, right click the child domain or OU and click Block Inheritance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If blocking is enabled, the OU or domain object is displayed with a blue exclamation point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Inheritance blocking should be used sparingly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Frequent blocking implies a possible flawed OU design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238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Introducing Group Policies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 </a:t>
            </a:r>
            <a:r>
              <a:rPr lang="en-US" altLang="en-US" b="1" dirty="0" smtClean="0"/>
              <a:t>Group Policy Object (GPO) </a:t>
            </a:r>
            <a:r>
              <a:rPr lang="en-US" altLang="en-US" dirty="0" smtClean="0"/>
              <a:t>is a list of settings that administrators use to configure user and computer operating environments remotely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</a:t>
            </a:r>
            <a:r>
              <a:rPr lang="en-US" altLang="en-US" b="1" dirty="0" smtClean="0"/>
              <a:t>GPO scope </a:t>
            </a:r>
            <a:r>
              <a:rPr lang="en-US" altLang="en-US" dirty="0" smtClean="0"/>
              <a:t>defines which objects a GPO affects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Installing Active Directory creates two GPO’s by default: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Default Domain Policy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Default Domain Controllers Policy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8284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Enforcing GPO Inheritance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Forcing GPO Inheritance overrides any conflicting configurations at a deeper level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A GPO that’s enforced has the strongest  precedence of all GPOs in its scope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If multiple GPOs are enforced, the GPO at the highest level is enforced in a conflict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Example: If a GPO linked to an OU and a GPO linked to a domain are both set to be enforced, the GPO linked to the domain has stronger precedence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501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8-11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The Active Directory Structure for GPO inheritance examples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1004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GPO Filtering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GPO filtering </a:t>
            </a:r>
            <a:r>
              <a:rPr lang="en-US" altLang="en-US" dirty="0" smtClean="0"/>
              <a:t>- a method to alter the normal scope of a GPO and exclude certain objects from being affected by its settings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Two types of GPO filtering: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Security filtering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Windows Management Instrumentation (WMI) filtering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Security filtering uses permissions to restrict objects from accessing a GPO</a:t>
            </a:r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Use the Security Filtering dialog box in the GPMC to add or remove security principals from the GPO access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7439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8-12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Viewing security filtering settings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7654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GPO Filtering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Another way to use security filtering is to edit the GPO’s DACL directly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In the GPMC, click the GPO in the Group Policy Objects folder, and click the Delegation tab in the right pane to see a complete list of ACEs for the GPO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WMI filtering </a:t>
            </a:r>
            <a:r>
              <a:rPr lang="en-US" altLang="en-US" dirty="0" smtClean="0"/>
              <a:t>uses queries to select a group of computers based on certain attributes, and then applies or doesn’t apply policies based on the query’s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7362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Settings in Computer Configuration take precedence over settings in User Configuration, should there be a conflict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Three folders under the Policies folder: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Software Settings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Windows Settings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Administrative Templates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Policy settings can be managed or unmanaged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Managed policies </a:t>
            </a:r>
            <a:r>
              <a:rPr lang="en-US" altLang="en-US" dirty="0" smtClean="0"/>
              <a:t>reset to ‘Not configured’ when the object falls outside of the policy’s scope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Unmanaged</a:t>
            </a:r>
            <a:r>
              <a:rPr lang="en-US" altLang="en-US" dirty="0" smtClean="0"/>
              <a:t> policies are persistent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3874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Policies in the Computer Configuration Node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Computer Configuration node applies policies to computers regardless of who logs on to the computer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Contains most of the security related settings in the Account Policies, User Rights Assignment, Audit Policy, and Security Options nodes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Computer configuration policies are uploaded to a computer when the OS starts and are updated every 90 minutes thereafter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Some policy changes may require a restart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0345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Configuration: Software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Contains the Software Installation extension, which can be configured to install software packages remotely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Applications are deployed with the Windows Installer service, which uses MSI files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An MSI file is a collection of files packaged into a single file with an .</a:t>
            </a:r>
            <a:r>
              <a:rPr lang="en-US" altLang="en-US" dirty="0" err="1" smtClean="0"/>
              <a:t>msi</a:t>
            </a:r>
            <a:r>
              <a:rPr lang="en-US" altLang="en-US" dirty="0" smtClean="0"/>
              <a:t> extension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Contains the instructions Windows Installer needs to install the application correctly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5390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Configuration: Windows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Windows Settings folder contains four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Name Resolution Policy </a:t>
            </a:r>
            <a:r>
              <a:rPr lang="en-US" altLang="en-US" dirty="0" smtClean="0"/>
              <a:t>- used to deploy DNS security (DNSSEC) policies to clients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Scripts (Startup/Shutdown) </a:t>
            </a:r>
            <a:r>
              <a:rPr lang="en-US" altLang="en-US" dirty="0" smtClean="0"/>
              <a:t>- allows the creation of scripts to be run during startup or shutdown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Security Settings </a:t>
            </a:r>
            <a:r>
              <a:rPr lang="en-US" altLang="en-US" dirty="0" smtClean="0"/>
              <a:t>- contains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 for setting security policies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Policy-based </a:t>
            </a:r>
            <a:r>
              <a:rPr lang="en-US" altLang="en-US" i="1" dirty="0" err="1" smtClean="0"/>
              <a:t>QoS</a:t>
            </a:r>
            <a:r>
              <a:rPr lang="en-US" altLang="en-US" i="1" dirty="0" smtClean="0"/>
              <a:t> </a:t>
            </a:r>
            <a:r>
              <a:rPr lang="en-US" altLang="en-US" dirty="0" smtClean="0"/>
              <a:t>- enables administrators to manage the use of network bandwidth and prioritize network packets based on type of data in the packet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9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Security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There are over 100 policies under Security Settings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smtClean="0"/>
              <a:t>Some of the most important are under Account Policies and Local Policies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Many of the important policies are covered in the following sections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283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Introducing Group Policies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You can view, create, and manage GPO’s by using the Group Policy Management console (GPMC)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Each GPO has two main nodes in GPMC: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Computer Configuration </a:t>
            </a:r>
            <a:r>
              <a:rPr lang="en-US" altLang="en-US" dirty="0" smtClean="0"/>
              <a:t>- Used to set policies that apply to computers within the GPO’s scope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User Configuration </a:t>
            </a:r>
            <a:r>
              <a:rPr lang="en-US" altLang="en-US" dirty="0" smtClean="0"/>
              <a:t>- Used to set policies that apply to all users within the GPO’s scope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Each node contains a Policies folder and Preferences folder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37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Policies: Audit Policy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Applies to what users can and can’t do on the local computer to which they log on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Administrators can audit events such as logon and logoff, file and folder access, Active Directory access, and system and process events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Can be enabled for successful events, failed events, or both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Creates a lot of system overhead so it should be used sparingly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Events created by auditing are listed in the Security log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7545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Auditing Object Access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There are two steps for auditing objects: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Enable the “Audit object access” policy for success, failure, or both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Enable auditing on target objects for success, failure, or both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After object access is enabled in Group Policy, you need to enable auditing on the target object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dirty="0" smtClean="0"/>
              <a:t>Do this by changing the system access control list (SACL) for the object in the Auditing tab of the Advanced Security Settings dialog box for the object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1369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8-15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The Auditing tab for a folder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411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Changing Default Auditing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Windows Server 2012/R2 logs successful logon events and certain other events by default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You must use the auditpol.exe command-line tool to have more control over the types of events that are audited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To clear all audit policy subcategories so that auditing is controlled only by Group Policy, type: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auditpol</a:t>
            </a:r>
            <a:r>
              <a:rPr lang="en-US" dirty="0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/clear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1693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Policies: User Rights Assignment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User rights define the actions users can take on a computer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More than 40 user rights polices can be assigned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The Default Domain Controllers Policy specifies User Rights Assignment policies that define actions users can take on domain controllers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132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Policies: Security Options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 err="1" smtClean="0"/>
              <a:t>subnode</a:t>
            </a:r>
            <a:r>
              <a:rPr lang="en-US" dirty="0" smtClean="0"/>
              <a:t> includes almost 100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One category of security policies to configure right away is </a:t>
            </a:r>
            <a:r>
              <a:rPr lang="en-US" b="1" dirty="0" smtClean="0"/>
              <a:t>User Account Control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smtClean="0"/>
              <a:t>Determine what happens on a computer when a user attempts to perform an action that requires elevation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 dirty="0" smtClean="0"/>
              <a:t>Elevation</a:t>
            </a:r>
            <a:r>
              <a:rPr lang="en-US" dirty="0" smtClean="0"/>
              <a:t> - a process that occurs when a user attempts to perform an action requiring administrative rights and is prompted to enter credentials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8271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Local Policies: Security Options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Additional settings that are commonly configured: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Accounts: Administrator account status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Accounts: Guest account status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Accounts: Limit local account use of blank passwords to console logon only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Accounts: Rename administrator account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Accounts: Rename guest account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Interactive logon: Do not display last user name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Interactive logon: Do not require CTRL+ALT+DEL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i="1" dirty="0" smtClean="0"/>
              <a:t>Microsoft network server: Disconnect clients when logon hours expire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5750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Configuration: Administrative Templates</a:t>
            </a:r>
          </a:p>
          <a:p>
            <a:endParaRPr lang="en-US" dirty="0" smtClean="0"/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Administrative Templates folder has the following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: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Control Panel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Network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Printers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Server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Start Menu and Taskbar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System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Windows Components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3568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Policies in the User Configuration Node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Policies set under the User Configuration node follow a user wherever he or she logs on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User Configuration node lacks most of the security settings and account policies than Computer Configuration node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Policies under User Configuration node are more focused on the user’s environment, such as Windows features that can and can’t be accessed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9487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Configuration: Software Settings</a:t>
            </a:r>
          </a:p>
          <a:p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Performs the same function as in Computer Configuration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Because it’s defined in the User Configuration node of a GPO, it affects users in the scope of the GPO no matter where they log 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876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Figure 6-31 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rPr>
              <a:t>The Group Policy Management console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27635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Configuration: Windows Settings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Windows Settings contains four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Scripts (Logon/Logoff) </a:t>
            </a:r>
            <a:r>
              <a:rPr lang="en-US" altLang="en-US" dirty="0" smtClean="0"/>
              <a:t>- identical to Scripts policy, except scripts specified here are run only by users in the GPO’s scope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Security Settings </a:t>
            </a:r>
            <a:r>
              <a:rPr lang="en-US" altLang="en-US" dirty="0" smtClean="0"/>
              <a:t>- contains two folders: Public Key Policies and Software Restriction Policies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Folder Redirection </a:t>
            </a:r>
            <a:r>
              <a:rPr lang="en-US" altLang="en-US" dirty="0" smtClean="0"/>
              <a:t>- controls which folders in a user’s profile are redirected to a location outside the user’s profile folder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Policy-based </a:t>
            </a:r>
            <a:r>
              <a:rPr lang="en-US" altLang="en-US" i="1" dirty="0" err="1" smtClean="0"/>
              <a:t>QoS</a:t>
            </a:r>
            <a:r>
              <a:rPr lang="en-US" altLang="en-US" i="1" dirty="0" smtClean="0"/>
              <a:t> </a:t>
            </a:r>
            <a:r>
              <a:rPr lang="en-US" altLang="en-US" dirty="0" smtClean="0"/>
              <a:t>- the same function as in the Computer Configuration node but applied to users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6371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Configuration: Administrative Templates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Affects the HKEY_CURRENT_USER section of the computer’s Registry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Very similar to the Administrative Templates in the Computer Configuration node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Contain the Control Panel, Network, Start Menu and Taskbar, System, and Windows Components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 as well as the following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Desktop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Shared Folders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8502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Managing GPO Status and Link Status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After a GPO is created, it can be in one of the following states: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Link status: unlinked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Link status: enabled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Link status: disabled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GPO status: Enabled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GPO status: User Configuration Settings Disabled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GPO status: Computer Configuration Settings Disabled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GPO status: All Settings Disabled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3142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72375E-283E-4C78-BA4F-347E9FD08731}" type="slidenum">
              <a:rPr lang="en-US"/>
              <a:pPr/>
              <a:t>53</a:t>
            </a:fld>
            <a:endParaRPr lang="en-US" dirty="0"/>
          </a:p>
        </p:txBody>
      </p:sp>
      <p:sp>
        <p:nvSpPr>
          <p:cNvPr id="281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1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Group policy architecture and function involves three components: GPOs, replication, scope and inheritance, and creating and linking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GPO replication is handled by Active Directory replication for GPCs and by FRS or DFSR for GPTs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You use the Group Policy Management console to create, link, and manage GPOs and the Group Policy Management Editor to edit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Starter GPOs are like template files for GPOs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GPOs can be linked to sites, domains, and OUs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Default GPO inheritance can be changed by using inheritance blocking, enforcement, and GPO filtering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28518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72375E-283E-4C78-BA4F-347E9FD08731}" type="slidenum">
              <a:rPr lang="en-US"/>
              <a:pPr/>
              <a:t>54</a:t>
            </a:fld>
            <a:endParaRPr lang="en-US" dirty="0"/>
          </a:p>
        </p:txBody>
      </p:sp>
      <p:sp>
        <p:nvSpPr>
          <p:cNvPr id="281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1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The Computer Configuration and User Configuration nodes contain three </a:t>
            </a:r>
            <a:r>
              <a:rPr lang="en-US" sz="1200" dirty="0" err="1" smtClean="0"/>
              <a:t>subnodes</a:t>
            </a:r>
            <a:r>
              <a:rPr lang="en-US" sz="1200" dirty="0" smtClean="0"/>
              <a:t>: Software Settings, Windows Settings, and Administrative Templates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The Security Settings node in Computer Configuration contains the Account Policies </a:t>
            </a:r>
            <a:r>
              <a:rPr lang="en-US" sz="1200" dirty="0" err="1" smtClean="0"/>
              <a:t>subnode</a:t>
            </a:r>
            <a:r>
              <a:rPr lang="en-US" sz="1200" dirty="0" smtClean="0"/>
              <a:t> with settings that affect all domain users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The Local Policies </a:t>
            </a:r>
            <a:r>
              <a:rPr lang="en-US" sz="1200" dirty="0" err="1" smtClean="0"/>
              <a:t>subnode</a:t>
            </a:r>
            <a:r>
              <a:rPr lang="en-US" sz="1200" dirty="0" smtClean="0"/>
              <a:t> in the Security Settings node contains Audit Policy, User Rights Assignment, and Security Options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Administrative Templates can control hundreds of settings on computers and for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07172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72375E-283E-4C78-BA4F-347E9FD08731}" type="slidenum">
              <a:rPr lang="en-US"/>
              <a:pPr/>
              <a:t>55</a:t>
            </a:fld>
            <a:endParaRPr lang="en-US" dirty="0"/>
          </a:p>
        </p:txBody>
      </p:sp>
      <p:sp>
        <p:nvSpPr>
          <p:cNvPr id="281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1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Security templates are used to transfer security settings easily from one GPO or computer to another and can be used to analyze a computer’s current settings against a security database created from one or more security templates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The ADMX central store can be created to ensure that ADMX files are synchronized among all computers where group policies are managed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902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Computer Configuration Node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Three folders under the Policies folder contain the following information: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Software Settings </a:t>
            </a:r>
            <a:r>
              <a:rPr lang="en-US" altLang="en-US" dirty="0" smtClean="0"/>
              <a:t>- enables Administrators to install and manage applications remotely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Windows Settings </a:t>
            </a:r>
            <a:r>
              <a:rPr lang="en-US" altLang="en-US" dirty="0" smtClean="0"/>
              <a:t>- contains Name Resolution Policy node, Scripts extension, Security Settings node, and the Policy-based </a:t>
            </a:r>
            <a:r>
              <a:rPr lang="en-US" altLang="en-US" dirty="0" err="1" smtClean="0"/>
              <a:t>QoS</a:t>
            </a:r>
            <a:r>
              <a:rPr lang="en-US" altLang="en-US" dirty="0" smtClean="0"/>
              <a:t> node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Administrative Templates </a:t>
            </a:r>
            <a:r>
              <a:rPr lang="en-US" altLang="en-US" dirty="0" smtClean="0"/>
              <a:t>- contains the Control Panel, Network, Printers, System, and Windows Components folders.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45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User Configuration Node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 smtClean="0"/>
              <a:t>Policies folder contains the same three folders as in the Computer Configuration node, but policies defined here affect domain users within the GPO’s scope: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200" i="1" dirty="0" smtClean="0"/>
              <a:t>Software Settings </a:t>
            </a:r>
            <a:r>
              <a:rPr lang="en-US" altLang="en-US" sz="2200" dirty="0" smtClean="0"/>
              <a:t>- can assign or publish application packages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200" i="1" dirty="0" smtClean="0"/>
              <a:t>Windows Settings </a:t>
            </a:r>
            <a:r>
              <a:rPr lang="en-US" altLang="en-US" sz="2200" dirty="0" smtClean="0"/>
              <a:t>– Contains four items: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 smtClean="0"/>
              <a:t>Scripts extension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 smtClean="0"/>
              <a:t>Security Settings node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 smtClean="0"/>
              <a:t>Folder Redirection node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 smtClean="0"/>
              <a:t>Policy based </a:t>
            </a:r>
            <a:r>
              <a:rPr lang="en-US" altLang="en-US" sz="2000" dirty="0" err="1" smtClean="0"/>
              <a:t>QoS</a:t>
            </a:r>
            <a:r>
              <a:rPr lang="en-US" altLang="en-US" sz="2000" dirty="0" smtClean="0"/>
              <a:t> node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2200" i="1" dirty="0" smtClean="0"/>
              <a:t>Administrative templates </a:t>
            </a:r>
            <a:r>
              <a:rPr lang="en-US" altLang="en-US" sz="2200" dirty="0" smtClean="0"/>
              <a:t>- contains settings that enable administrators to control users’ computer and network environments</a:t>
            </a: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088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Group Policies Are Applied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GPO’s can be applied in four places: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Local Computer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Site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Domain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Organizational Unit</a:t>
            </a:r>
          </a:p>
          <a:p>
            <a:pPr marL="171450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Policies are applied in the above order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Policies that are not defined or configured are not applied at all</a:t>
            </a:r>
          </a:p>
          <a:p>
            <a:pPr marL="628650" lvl="1" indent="-1714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Last policy to be defined takes precedence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80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 Policy Architecture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171450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 smtClean="0"/>
              <a:t>Group policy architecture and function involve the following components: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GPOs</a:t>
            </a:r>
            <a:r>
              <a:rPr lang="en-US" altLang="en-US" dirty="0" smtClean="0"/>
              <a:t> - an object containing policy settings that affect user and computer operating environments and security. Can be local or AD objects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Replication</a:t>
            </a:r>
            <a:r>
              <a:rPr lang="en-US" altLang="en-US" dirty="0" smtClean="0"/>
              <a:t> - ensures that all domain controllers have a current copy of each GPO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Scope and inheritance </a:t>
            </a:r>
            <a:r>
              <a:rPr lang="en-US" altLang="en-US" dirty="0" smtClean="0"/>
              <a:t>- the scope of a group policy defines which users and computers are affected by its settings</a:t>
            </a:r>
          </a:p>
          <a:p>
            <a:pPr marL="628650" lvl="1" indent="-171450" eaLnBrk="1" hangingPunct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i="1" dirty="0" smtClean="0"/>
              <a:t>Creating and linking </a:t>
            </a:r>
            <a:r>
              <a:rPr lang="en-US" altLang="en-US" dirty="0" smtClean="0"/>
              <a:t>- GPOs are created in the Group Policy management console and can be linked to one or more AD containers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481FFB-31D3-4714-846C-5AFB84A4FB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94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124200"/>
            <a:ext cx="7772400" cy="838200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91000"/>
            <a:ext cx="6248400" cy="990600"/>
          </a:xfrm>
        </p:spPr>
        <p:txBody>
          <a:bodyPr/>
          <a:lstStyle>
            <a:lvl1pPr marL="0" indent="0" algn="ctr">
              <a:buFontTx/>
              <a:buNone/>
              <a:defRPr sz="4300" b="1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22222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 algn="ctr">
              <a:defRPr sz="1400">
                <a:latin typeface="Times New Roman" pitchFamily="18" charset="0"/>
              </a:defRPr>
            </a:lvl1pPr>
          </a:lstStyle>
          <a:p>
            <a:r>
              <a:rPr lang="en-US" b="1" smtClean="0"/>
              <a:t>MCSA Guide to Installing and Configuring Windows Server 2012/R2, Exam 70-410</a:t>
            </a:r>
            <a:endParaRPr lang="en-US" b="1" dirty="0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z="1400">
                <a:latin typeface="Times New Roman" pitchFamily="18" charset="0"/>
              </a:defRPr>
            </a:lvl1pPr>
          </a:lstStyle>
          <a:p>
            <a:fld id="{5456F621-E33F-459E-B695-6585999EC174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72A1E03-0BC7-43DF-9ED0-B4950C2250AC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30141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156D702-C1CC-4808-B700-8071853D4844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251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533400" y="6324600"/>
            <a:ext cx="4800600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7620000" y="6324600"/>
            <a:ext cx="990600" cy="381000"/>
          </a:xfrm>
        </p:spPr>
        <p:txBody>
          <a:bodyPr/>
          <a:lstStyle>
            <a:lvl1pPr>
              <a:defRPr/>
            </a:lvl1pPr>
          </a:lstStyle>
          <a:p>
            <a:fld id="{921B08CD-F1FC-4D2B-8DC5-023BE19D1C59}" type="slidenum">
              <a:rPr lang="en-US"/>
              <a:pPr/>
              <a:t>‹#›</a:t>
            </a:fld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5638800" y="6426200"/>
            <a:ext cx="18806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kern="1200" dirty="0" smtClean="0">
                <a:solidFill>
                  <a:schemeClr val="tx1"/>
                </a:solidFill>
                <a:effectLst/>
                <a:latin typeface="Arial" charset="0"/>
                <a:ea typeface="ＭＳ Ｐゴシック" pitchFamily="-110" charset="-128"/>
                <a:cs typeface="+mn-cs"/>
              </a:rPr>
              <a:t>© Cengage Learning  2015</a:t>
            </a:r>
            <a:endParaRPr lang="en-US" sz="1100" kern="1200" dirty="0">
              <a:solidFill>
                <a:schemeClr val="tx1"/>
              </a:solidFill>
              <a:effectLst/>
              <a:latin typeface="Arial" charset="0"/>
              <a:ea typeface="ＭＳ Ｐゴシック" pitchFamily="-11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25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041FB5D-350D-4DDD-8A34-0E414F51AE7B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8646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2428206-DC19-45F8-A10E-796721CFAA4F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89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4EBE6E2-581F-4F9F-90A0-1F8847263EBC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0778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533400" y="6324600"/>
            <a:ext cx="3581400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9394B4A-E975-484A-BE51-38BA3E919170}" type="slidenum">
              <a:rPr lang="en-US"/>
              <a:pPr/>
              <a:t>‹#›</a:t>
            </a:fld>
            <a:endParaRPr lang="en-US" sz="200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67200" y="6430169"/>
            <a:ext cx="18806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kern="1200" dirty="0" smtClean="0">
                <a:solidFill>
                  <a:schemeClr val="tx1"/>
                </a:solidFill>
                <a:effectLst/>
                <a:latin typeface="Arial" charset="0"/>
                <a:ea typeface="ＭＳ Ｐゴシック" pitchFamily="-110" charset="-128"/>
                <a:cs typeface="+mn-cs"/>
              </a:rPr>
              <a:t>© Cengage Learning  2015</a:t>
            </a:r>
            <a:endParaRPr lang="en-US" sz="1100" kern="1200" dirty="0">
              <a:solidFill>
                <a:schemeClr val="tx1"/>
              </a:solidFill>
              <a:effectLst/>
              <a:latin typeface="Arial" charset="0"/>
              <a:ea typeface="ＭＳ Ｐゴシック" pitchFamily="-11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7696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533400" y="6324600"/>
            <a:ext cx="3505200" cy="381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FDC8790-31D3-493E-8B8A-33259BC327DE}" type="slidenum">
              <a:rPr lang="en-US"/>
              <a:pPr/>
              <a:t>‹#›</a:t>
            </a:fld>
            <a:endParaRPr lang="en-US" sz="2000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419600" y="6437312"/>
            <a:ext cx="18806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kern="1200" dirty="0" smtClean="0">
                <a:solidFill>
                  <a:schemeClr val="tx1"/>
                </a:solidFill>
                <a:effectLst/>
                <a:latin typeface="Arial" charset="0"/>
                <a:ea typeface="ＭＳ Ｐゴシック" pitchFamily="-110" charset="-128"/>
                <a:cs typeface="+mn-cs"/>
              </a:rPr>
              <a:t>© Cengage Learning  2015</a:t>
            </a:r>
            <a:endParaRPr lang="en-US" sz="1100" kern="1200" dirty="0">
              <a:solidFill>
                <a:schemeClr val="tx1"/>
              </a:solidFill>
              <a:effectLst/>
              <a:latin typeface="Arial" charset="0"/>
              <a:ea typeface="ＭＳ Ｐゴシック" pitchFamily="-11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7999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50FC9E1-1AE5-4539-B4E3-9091AE08A663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218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A788C7-3601-4B05-836F-5C0474E32527}" type="slidenum">
              <a:rPr lang="en-US"/>
              <a:pPr/>
              <a:t>‹#›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30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33400" y="6324600"/>
            <a:ext cx="5867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222222"/>
                </a:solidFill>
                <a:latin typeface="+mn-lt"/>
              </a:defRPr>
            </a:lvl1pPr>
          </a:lstStyle>
          <a:p>
            <a:r>
              <a:rPr lang="en-US" b="1" smtClean="0"/>
              <a:t>MCSA Guide to Installing and Configuring Windows Server 2012/R2, Exam 70-410</a:t>
            </a:r>
            <a:endParaRPr lang="en-US" b="1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24600"/>
            <a:ext cx="20574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222222"/>
                </a:solidFill>
                <a:latin typeface="+mn-lt"/>
              </a:defRPr>
            </a:lvl1pPr>
          </a:lstStyle>
          <a:p>
            <a:fld id="{777DBB4F-1F53-437B-B5E5-7725B304CC3B}" type="slidenum">
              <a:rPr lang="en-US"/>
              <a:pPr/>
              <a:t>‹#›</a:t>
            </a:fld>
            <a:endParaRPr lang="en-US" sz="2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1447800"/>
            <a:ext cx="8001000" cy="2209800"/>
          </a:xfrm>
        </p:spPr>
        <p:txBody>
          <a:bodyPr/>
          <a:lstStyle/>
          <a:p>
            <a:r>
              <a:rPr lang="en-US" sz="3600" b="1" smtClean="0"/>
              <a:t>NETWORK ADMINISTRATION</a:t>
            </a:r>
            <a:endParaRPr lang="en-US" sz="3600" b="1" dirty="0"/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4419600"/>
            <a:ext cx="8077200" cy="1447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400" b="0" i="1" dirty="0"/>
              <a:t>Chapter </a:t>
            </a:r>
            <a:r>
              <a:rPr lang="en-US" sz="3400" b="0" i="1" dirty="0" smtClean="0"/>
              <a:t>4</a:t>
            </a:r>
            <a:endParaRPr lang="en-US" sz="3400" b="0" i="1" dirty="0"/>
          </a:p>
          <a:p>
            <a:pPr>
              <a:lnSpc>
                <a:spcPct val="90000"/>
              </a:lnSpc>
            </a:pPr>
            <a:r>
              <a:rPr lang="en-US" sz="3400" b="0" i="1" dirty="0" smtClean="0"/>
              <a:t>Configuring Group Policies</a:t>
            </a:r>
            <a:endParaRPr lang="en-US" sz="3400" b="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GPO contains policy settings for managing many aspects of domain controllers, member servers, member computers, and users</a:t>
            </a:r>
          </a:p>
          <a:p>
            <a:pPr eaLnBrk="1" hangingPunct="1"/>
            <a:r>
              <a:rPr lang="en-US" altLang="en-US" dirty="0"/>
              <a:t>Two main types of GPOs:</a:t>
            </a:r>
          </a:p>
          <a:p>
            <a:pPr lvl="1" eaLnBrk="1" hangingPunct="1"/>
            <a:r>
              <a:rPr lang="en-US" altLang="en-US" dirty="0"/>
              <a:t>Local GPOs</a:t>
            </a:r>
          </a:p>
          <a:p>
            <a:pPr lvl="1" eaLnBrk="1" hangingPunct="1"/>
            <a:r>
              <a:rPr lang="en-US" altLang="en-US" dirty="0"/>
              <a:t>Domain GPOs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6407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Local GPOs are stored on local computers, and are edited via the Group Policy Object Editor snap-in</a:t>
            </a:r>
          </a:p>
          <a:p>
            <a:pPr eaLnBrk="1" hangingPunct="1"/>
            <a:r>
              <a:rPr lang="en-US" altLang="en-US" dirty="0"/>
              <a:t>Settings in local GPOs that are inherited from domain GPOs can’t be changed on the local computer. </a:t>
            </a:r>
          </a:p>
          <a:p>
            <a:pPr eaLnBrk="1" hangingPunct="1"/>
            <a:r>
              <a:rPr lang="en-US" altLang="en-US" dirty="0"/>
              <a:t>Only settings that are undefined or not configured by domain GPOs can be edited locally</a:t>
            </a:r>
          </a:p>
          <a:p>
            <a:r>
              <a:rPr lang="en-US" dirty="0" smtClean="0"/>
              <a:t>When you run </a:t>
            </a:r>
            <a:r>
              <a:rPr lang="en-US" dirty="0" err="1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gpedit.msc</a:t>
            </a:r>
            <a:r>
              <a:rPr lang="en-US" dirty="0" smtClean="0"/>
              <a:t>, you open a local GPO named Local Computer Policy containing Computer Configuration and User Configuration nodes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96620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Local GPOs that </a:t>
            </a:r>
            <a:r>
              <a:rPr lang="en-US" altLang="en-US" dirty="0"/>
              <a:t>allow </a:t>
            </a:r>
            <a:r>
              <a:rPr lang="en-US" altLang="en-US" dirty="0" smtClean="0"/>
              <a:t>different policy settings </a:t>
            </a:r>
            <a:r>
              <a:rPr lang="en-US" altLang="en-US" dirty="0"/>
              <a:t>depending on who logs on to the computer:</a:t>
            </a:r>
          </a:p>
          <a:p>
            <a:pPr lvl="1" eaLnBrk="1" hangingPunct="1"/>
            <a:r>
              <a:rPr lang="en-US" altLang="en-US" i="1" dirty="0"/>
              <a:t>Local Administrators GPO</a:t>
            </a:r>
          </a:p>
          <a:p>
            <a:pPr lvl="1" eaLnBrk="1" hangingPunct="1"/>
            <a:r>
              <a:rPr lang="en-US" altLang="en-US" i="1" dirty="0"/>
              <a:t>Local Non-Administrators GPO</a:t>
            </a:r>
          </a:p>
          <a:p>
            <a:pPr lvl="1" eaLnBrk="1" hangingPunct="1"/>
            <a:r>
              <a:rPr lang="en-US" altLang="en-US" i="1" dirty="0"/>
              <a:t>User-specific GPO</a:t>
            </a:r>
          </a:p>
          <a:p>
            <a:pPr eaLnBrk="1" hangingPunct="1"/>
            <a:r>
              <a:rPr lang="en-US" altLang="en-US" dirty="0" smtClean="0"/>
              <a:t>To access these GPOs, add the Group Policy Object Editor snap-in to an MMC</a:t>
            </a:r>
          </a:p>
          <a:p>
            <a:pPr lvl="1"/>
            <a:r>
              <a:rPr lang="en-US" altLang="en-US" dirty="0" smtClean="0"/>
              <a:t>Browse to open the dialog box, click the Users tab, and select one of the GPOs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43046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13</a:t>
            </a:fld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2914104" y="5638702"/>
            <a:ext cx="3087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8-2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Viewing local GPOs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27" name="Picture 3" descr="Viewing local GPOs" title="Figure 8-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14400"/>
            <a:ext cx="5867400" cy="4347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2065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Domain GPOs are stored in Active Directory on domain controllers</a:t>
            </a:r>
          </a:p>
          <a:p>
            <a:pPr eaLnBrk="1" hangingPunct="1"/>
            <a:r>
              <a:rPr lang="en-US" altLang="en-US" dirty="0"/>
              <a:t>Consists of two separate parts: a </a:t>
            </a:r>
            <a:r>
              <a:rPr lang="en-US" altLang="en-US" dirty="0" smtClean="0"/>
              <a:t>Group Policy Template </a:t>
            </a:r>
            <a:r>
              <a:rPr lang="en-US" altLang="en-US" dirty="0"/>
              <a:t>(GPT) and a </a:t>
            </a:r>
            <a:r>
              <a:rPr lang="en-US" altLang="en-US" dirty="0" smtClean="0"/>
              <a:t>Group Policy Container </a:t>
            </a:r>
            <a:r>
              <a:rPr lang="en-US" altLang="en-US" dirty="0"/>
              <a:t>(GPC)</a:t>
            </a:r>
          </a:p>
          <a:p>
            <a:pPr eaLnBrk="1" hangingPunct="1"/>
            <a:r>
              <a:rPr lang="en-US" altLang="en-US" dirty="0"/>
              <a:t>GPT and GPC </a:t>
            </a:r>
            <a:r>
              <a:rPr lang="en-US" altLang="en-US" dirty="0" smtClean="0"/>
              <a:t>have the following </a:t>
            </a:r>
            <a:r>
              <a:rPr lang="en-US" altLang="en-US" dirty="0"/>
              <a:t>common </a:t>
            </a:r>
            <a:r>
              <a:rPr lang="en-US" altLang="en-US" dirty="0" smtClean="0"/>
              <a:t>traits:</a:t>
            </a:r>
          </a:p>
          <a:p>
            <a:pPr lvl="1"/>
            <a:r>
              <a:rPr lang="en-US" altLang="en-US" i="1" dirty="0" smtClean="0"/>
              <a:t>Naming structure</a:t>
            </a:r>
          </a:p>
          <a:p>
            <a:pPr lvl="1"/>
            <a:r>
              <a:rPr lang="en-US" altLang="en-US" i="1" dirty="0" smtClean="0"/>
              <a:t>Folder structure</a:t>
            </a:r>
            <a:endParaRPr lang="en-US" altLang="en-US" i="1" dirty="0"/>
          </a:p>
          <a:p>
            <a:pPr eaLnBrk="1" hangingPunct="1"/>
            <a:r>
              <a:rPr lang="en-US" altLang="en-US" dirty="0"/>
              <a:t>Knowing GPO structure is important for resolving issues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01693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Policy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Group Policy Template </a:t>
            </a:r>
            <a:r>
              <a:rPr lang="en-US" altLang="en-US" dirty="0" smtClean="0"/>
              <a:t>(GPT) contains </a:t>
            </a:r>
            <a:r>
              <a:rPr lang="en-US" altLang="en-US" dirty="0"/>
              <a:t>all the policy settings that make up a GPO as well as related files, such as scripts, and is contained in the </a:t>
            </a:r>
            <a:r>
              <a:rPr lang="en-US" altLang="en-US" dirty="0" err="1"/>
              <a:t>Sysvol</a:t>
            </a:r>
            <a:r>
              <a:rPr lang="en-US" altLang="en-US" dirty="0"/>
              <a:t> share on a domain controller</a:t>
            </a:r>
          </a:p>
          <a:p>
            <a:pPr eaLnBrk="1" hangingPunct="1"/>
            <a:r>
              <a:rPr lang="en-US" altLang="en-US" dirty="0"/>
              <a:t>Upon creation of a GPO, several files and subfolders are created (exact number may vary) but each GPT folder will contain at least three items:</a:t>
            </a:r>
          </a:p>
          <a:p>
            <a:pPr lvl="1" eaLnBrk="1" hangingPunct="1"/>
            <a:r>
              <a:rPr lang="en-US" altLang="en-US" i="1" dirty="0"/>
              <a:t>GPT.ini</a:t>
            </a:r>
          </a:p>
          <a:p>
            <a:pPr lvl="1" eaLnBrk="1" hangingPunct="1"/>
            <a:r>
              <a:rPr lang="en-US" altLang="en-US" i="1" dirty="0"/>
              <a:t>Machine</a:t>
            </a:r>
          </a:p>
          <a:p>
            <a:pPr lvl="1" eaLnBrk="1" hangingPunct="1"/>
            <a:r>
              <a:rPr lang="en-US" altLang="en-US" i="1" dirty="0"/>
              <a:t>User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5966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A Group Policy Container (GPC) is stored </a:t>
            </a:r>
            <a:r>
              <a:rPr lang="en-US" altLang="en-US" dirty="0"/>
              <a:t>in the System\Policies folder</a:t>
            </a:r>
          </a:p>
          <a:p>
            <a:pPr eaLnBrk="1" hangingPunct="1"/>
            <a:r>
              <a:rPr lang="en-US" altLang="en-US" dirty="0"/>
              <a:t>Contains GPO properties and status information but no policy settings</a:t>
            </a:r>
          </a:p>
          <a:p>
            <a:pPr eaLnBrk="1" hangingPunct="1"/>
            <a:r>
              <a:rPr lang="en-US" altLang="en-US" dirty="0"/>
              <a:t>Similar to GPT in that it uses a GPO’s GUID for a folder name</a:t>
            </a:r>
          </a:p>
          <a:p>
            <a:pPr eaLnBrk="1" hangingPunct="1"/>
            <a:r>
              <a:rPr lang="en-US" altLang="en-US" dirty="0"/>
              <a:t>Information contained in a GPC:</a:t>
            </a:r>
          </a:p>
          <a:p>
            <a:pPr lvl="1" eaLnBrk="1" hangingPunct="1"/>
            <a:r>
              <a:rPr lang="en-US" altLang="en-US" sz="2300" i="1" dirty="0"/>
              <a:t>Name of the GPO</a:t>
            </a:r>
          </a:p>
          <a:p>
            <a:pPr lvl="1" eaLnBrk="1" hangingPunct="1"/>
            <a:r>
              <a:rPr lang="en-US" altLang="en-US" sz="2300" i="1" dirty="0"/>
              <a:t>File path to GPT</a:t>
            </a:r>
          </a:p>
          <a:p>
            <a:pPr lvl="1" eaLnBrk="1" hangingPunct="1"/>
            <a:r>
              <a:rPr lang="en-US" altLang="en-US" sz="2300" i="1" dirty="0"/>
              <a:t>Version</a:t>
            </a:r>
          </a:p>
          <a:p>
            <a:pPr lvl="1" eaLnBrk="1" hangingPunct="1"/>
            <a:r>
              <a:rPr lang="en-US" altLang="en-US" sz="2300" i="1" dirty="0"/>
              <a:t>Status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597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17</a:t>
            </a:fld>
            <a:endParaRPr lang="en-US" sz="2000" dirty="0"/>
          </a:p>
        </p:txBody>
      </p:sp>
      <p:pic>
        <p:nvPicPr>
          <p:cNvPr id="5122" name="Picture 2" descr="Viewing GPC attributes" title="Figure 8-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685800"/>
            <a:ext cx="4267200" cy="4761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873714" y="5754658"/>
            <a:ext cx="3396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8-4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Viewing GPC attributes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9285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Replication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0772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GPCs are replicated with Active Directory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GPTs are replicated by one of the following methods: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File Replication Service (FRS</a:t>
            </a:r>
            <a:r>
              <a:rPr lang="en-US" altLang="en-US" i="1" dirty="0" smtClean="0"/>
              <a:t>) </a:t>
            </a:r>
            <a:r>
              <a:rPr lang="en-US" altLang="en-US" dirty="0" smtClean="0"/>
              <a:t>- used </a:t>
            </a:r>
            <a:r>
              <a:rPr lang="en-US" altLang="en-US" dirty="0"/>
              <a:t>when running in a mixed environment of differing Windows Server operating systems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Distributed File System Replication (DFSR</a:t>
            </a:r>
            <a:r>
              <a:rPr lang="en-US" altLang="en-US" i="1" dirty="0" smtClean="0"/>
              <a:t>) </a:t>
            </a:r>
            <a:r>
              <a:rPr lang="en-US" altLang="en-US" dirty="0" smtClean="0"/>
              <a:t>- used </a:t>
            </a:r>
            <a:r>
              <a:rPr lang="en-US" altLang="en-US" dirty="0"/>
              <a:t>when all DCs are running Windows Server 2008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DFSR is more efficient and reliable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GPC and GPT can become out of sync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Replication problems can be diagnosed with </a:t>
            </a:r>
            <a:r>
              <a:rPr lang="en-US" altLang="en-US" dirty="0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gpotool.exe</a:t>
            </a:r>
            <a:endParaRPr lang="en-US" altLang="en-US" dirty="0"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4536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and Linking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Primary tools for managing, creating, and editing GPOs are Group Policy Management Console (GPMC) and Group Policy Management Editor (GPME)</a:t>
            </a:r>
          </a:p>
          <a:p>
            <a:pPr eaLnBrk="1" hangingPunct="1"/>
            <a:r>
              <a:rPr lang="en-US" altLang="en-US" dirty="0"/>
              <a:t>If editing a GPO that is already linked to a container, changes in policy settings take effect as soon as clients download </a:t>
            </a:r>
            <a:r>
              <a:rPr lang="en-US" altLang="en-US" dirty="0" smtClean="0"/>
              <a:t>them</a:t>
            </a:r>
          </a:p>
          <a:p>
            <a:pPr lvl="1"/>
            <a:r>
              <a:rPr lang="en-US" altLang="en-US" dirty="0" smtClean="0"/>
              <a:t>There’s no Save option in the GPME; changes are saved immediately</a:t>
            </a:r>
            <a:endParaRPr lang="en-US" altLang="en-US" dirty="0"/>
          </a:p>
          <a:p>
            <a:pPr eaLnBrk="1" hangingPunct="1"/>
            <a:r>
              <a:rPr lang="en-US" altLang="en-US" dirty="0"/>
              <a:t>Before introducing multiple policy changes at once, test them individually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19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5408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305800" cy="4572000"/>
          </a:xfrm>
        </p:spPr>
        <p:txBody>
          <a:bodyPr/>
          <a:lstStyle/>
          <a:p>
            <a:r>
              <a:rPr lang="en-US" dirty="0" smtClean="0"/>
              <a:t>Describe the architecture and processing of group policies</a:t>
            </a:r>
          </a:p>
          <a:p>
            <a:r>
              <a:rPr lang="en-US" dirty="0" smtClean="0"/>
              <a:t>Configure group policy settings, and manage and monitor group policies</a:t>
            </a:r>
          </a:p>
          <a:p>
            <a:r>
              <a:rPr lang="en-US" dirty="0" smtClean="0"/>
              <a:t>Work with security templates</a:t>
            </a:r>
          </a:p>
          <a:p>
            <a:r>
              <a:rPr lang="en-US" dirty="0" smtClean="0"/>
              <a:t>Configure Windows Firewall with Group Policy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</a:t>
            </a:fld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Editing an Existing GPO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To edit, right click the GPO in GPMC and click Edit, which will open the GPO in GPME</a:t>
            </a:r>
          </a:p>
          <a:p>
            <a:pPr eaLnBrk="1" hangingPunct="1"/>
            <a:r>
              <a:rPr lang="en-US" altLang="en-US" dirty="0"/>
              <a:t>It is possible to make changes to the </a:t>
            </a:r>
            <a:r>
              <a:rPr lang="en-US" altLang="en-US" dirty="0" smtClean="0"/>
              <a:t>default </a:t>
            </a:r>
            <a:r>
              <a:rPr lang="en-US" altLang="en-US" dirty="0"/>
              <a:t>Domain Policy, but not advisable</a:t>
            </a:r>
          </a:p>
          <a:p>
            <a:pPr eaLnBrk="1" hangingPunct="1"/>
            <a:r>
              <a:rPr lang="en-US" altLang="en-US" dirty="0"/>
              <a:t>Recommended method for making changes to domain policies is creating a new GPO and linking it to the domain</a:t>
            </a:r>
          </a:p>
          <a:p>
            <a:pPr eaLnBrk="1" hangingPunct="1"/>
            <a:r>
              <a:rPr lang="en-US" altLang="en-US" dirty="0"/>
              <a:t>GPOs are applied to objects in reverse of the specified link order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089355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21</a:t>
            </a:fld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2276003" y="5632921"/>
            <a:ext cx="4496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8-8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Multiple GPOs linked to a container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051" name="Picture 3" descr="Multiple GPOs linked to a container" title="Figure 8-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90600"/>
            <a:ext cx="7829550" cy="438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0331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GPO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Two ways to create a new GPO with the GPMC:</a:t>
            </a:r>
          </a:p>
          <a:p>
            <a:pPr lvl="1" eaLnBrk="1" hangingPunct="1"/>
            <a:r>
              <a:rPr lang="en-US" altLang="en-US" dirty="0"/>
              <a:t>Right click the container you’re linking the GPO to and select “Create a GPO in this domain, and Link it here”</a:t>
            </a:r>
          </a:p>
          <a:p>
            <a:pPr lvl="1" eaLnBrk="1" hangingPunct="1"/>
            <a:r>
              <a:rPr lang="en-US" altLang="en-US" dirty="0"/>
              <a:t>Right click the Group Policy Objects folder and click New</a:t>
            </a:r>
          </a:p>
          <a:p>
            <a:pPr eaLnBrk="1" hangingPunct="1"/>
            <a:r>
              <a:rPr lang="en-US" altLang="en-US" dirty="0"/>
              <a:t>Best practice is to create GPOs that focus on a category of settings, then name the GPO accordingly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009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Starter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A Starter GPO is a template for creating GPO’s </a:t>
            </a:r>
            <a:r>
              <a:rPr lang="en-US" altLang="en-US" dirty="0" smtClean="0"/>
              <a:t>(not </a:t>
            </a:r>
            <a:r>
              <a:rPr lang="en-US" altLang="en-US" dirty="0"/>
              <a:t>a GPT)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New GPO wizard includes </a:t>
            </a:r>
            <a:r>
              <a:rPr lang="en-US" altLang="en-US" dirty="0" smtClean="0"/>
              <a:t>an option </a:t>
            </a:r>
            <a:r>
              <a:rPr lang="en-US" altLang="en-US" dirty="0"/>
              <a:t>to use a Starter GPO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Stored in the Starter GPOs folder in GPMC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To use a Starter GPO, select one in the Source Starter GPO list box in the New GPO Wizard, or right click a starter GPO in the starter GPOs folder and click New GPO from Starter GPO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To create a Starter GPO, right click the Starter GPOs folder and click New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4766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716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sz="2500" dirty="0"/>
              <a:t>The scope of a group policy defines which objects in AD are affected by settings in the policy</a:t>
            </a:r>
          </a:p>
          <a:p>
            <a:pPr eaLnBrk="1" hangingPunct="1"/>
            <a:r>
              <a:rPr lang="en-US" altLang="en-US" sz="2500" dirty="0"/>
              <a:t>If two GPOs are applied to an object, and a setting is configured on one GPO but not the other, the configured setting is applied</a:t>
            </a:r>
          </a:p>
          <a:p>
            <a:pPr eaLnBrk="1" hangingPunct="1"/>
            <a:r>
              <a:rPr lang="en-US" altLang="en-US" sz="2500" dirty="0"/>
              <a:t>Policies are applied in this order:</a:t>
            </a:r>
          </a:p>
          <a:p>
            <a:pPr lvl="1" eaLnBrk="1" hangingPunct="1"/>
            <a:r>
              <a:rPr lang="en-US" altLang="en-US" sz="2200" dirty="0" smtClean="0"/>
              <a:t>1. Local </a:t>
            </a:r>
            <a:r>
              <a:rPr lang="en-US" altLang="en-US" sz="2200" dirty="0"/>
              <a:t>policies</a:t>
            </a:r>
          </a:p>
          <a:p>
            <a:pPr lvl="1" eaLnBrk="1" hangingPunct="1"/>
            <a:r>
              <a:rPr lang="en-US" altLang="en-US" sz="2200" dirty="0" smtClean="0"/>
              <a:t>2. Site-linked </a:t>
            </a:r>
            <a:r>
              <a:rPr lang="en-US" altLang="en-US" sz="2200" dirty="0"/>
              <a:t>GPOs</a:t>
            </a:r>
          </a:p>
          <a:p>
            <a:pPr lvl="1" eaLnBrk="1" hangingPunct="1"/>
            <a:r>
              <a:rPr lang="en-US" altLang="en-US" sz="2200" dirty="0" smtClean="0"/>
              <a:t>3. Domain-linked </a:t>
            </a:r>
            <a:r>
              <a:rPr lang="en-US" altLang="en-US" sz="2200" dirty="0"/>
              <a:t>GPOs</a:t>
            </a:r>
          </a:p>
          <a:p>
            <a:pPr lvl="1" eaLnBrk="1" hangingPunct="1"/>
            <a:r>
              <a:rPr lang="en-US" altLang="en-US" sz="2200" dirty="0" smtClean="0"/>
              <a:t>4. OU-linked GPOs</a:t>
            </a:r>
          </a:p>
          <a:p>
            <a:r>
              <a:rPr lang="en-US" altLang="en-US" sz="2500" dirty="0" smtClean="0"/>
              <a:t>The last policy applied takes precedence over policies applied earlier</a:t>
            </a:r>
            <a:endParaRPr lang="en-US" altLang="en-US" sz="25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1083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Site-Linked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GPOs linked to a site object affect all users and computers physically located at the site</a:t>
            </a:r>
          </a:p>
          <a:p>
            <a:pPr eaLnBrk="1" hangingPunct="1"/>
            <a:r>
              <a:rPr lang="en-US" altLang="en-US" dirty="0"/>
              <a:t>Can be used to set up different policies for mobile users</a:t>
            </a:r>
          </a:p>
          <a:p>
            <a:pPr eaLnBrk="1" hangingPunct="1"/>
            <a:r>
              <a:rPr lang="en-US" altLang="en-US" dirty="0"/>
              <a:t>In a singular site and domain environment, it is better to use domain GPOs</a:t>
            </a:r>
          </a:p>
          <a:p>
            <a:pPr eaLnBrk="1" hangingPunct="1"/>
            <a:r>
              <a:rPr lang="en-US" altLang="en-US" dirty="0"/>
              <a:t>Site GPOs can be confusing </a:t>
            </a:r>
            <a:r>
              <a:rPr lang="en-US" altLang="en-US" dirty="0" smtClean="0"/>
              <a:t>for </a:t>
            </a:r>
            <a:r>
              <a:rPr lang="en-US" altLang="en-US" dirty="0"/>
              <a:t>users if policy changes are drastic enough between sites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98764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Domain-Linked GPO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GPOs at </a:t>
            </a:r>
            <a:r>
              <a:rPr lang="en-US" altLang="en-US" dirty="0" smtClean="0"/>
              <a:t>the domain </a:t>
            </a:r>
            <a:r>
              <a:rPr lang="en-US" altLang="en-US" dirty="0"/>
              <a:t>level should contain settings that apply to all objects in the domain</a:t>
            </a:r>
          </a:p>
          <a:p>
            <a:pPr eaLnBrk="1" hangingPunct="1"/>
            <a:r>
              <a:rPr lang="en-US" altLang="en-US" dirty="0"/>
              <a:t>Account policies can be defined only at the domain </a:t>
            </a:r>
            <a:r>
              <a:rPr lang="en-US" altLang="en-US" dirty="0" smtClean="0"/>
              <a:t>level</a:t>
            </a:r>
          </a:p>
          <a:p>
            <a:pPr eaLnBrk="1" hangingPunct="1"/>
            <a:r>
              <a:rPr lang="en-US" altLang="en-US" dirty="0" smtClean="0"/>
              <a:t>Active Directory folders, such as Computers and Users, are not OUs and can’t have a GPO linked to them</a:t>
            </a:r>
            <a:endParaRPr lang="en-US" altLang="en-US" dirty="0"/>
          </a:p>
          <a:p>
            <a:pPr eaLnBrk="1" hangingPunct="1"/>
            <a:r>
              <a:rPr lang="en-US" altLang="en-US" dirty="0"/>
              <a:t>Best practices suggest setting account policies and a few critical security policies at the domain level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23541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OU-Linked GPOs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Fine-tuning of group policies should be done at the OU </a:t>
            </a:r>
            <a:r>
              <a:rPr lang="en-US" altLang="en-US" dirty="0" smtClean="0"/>
              <a:t>level</a:t>
            </a:r>
          </a:p>
          <a:p>
            <a:pPr eaLnBrk="1" hangingPunct="1"/>
            <a:r>
              <a:rPr lang="en-US" altLang="en-US" dirty="0" smtClean="0"/>
              <a:t>OU-linked policies are applied last</a:t>
            </a:r>
          </a:p>
          <a:p>
            <a:pPr lvl="1"/>
            <a:r>
              <a:rPr lang="en-US" altLang="en-US" dirty="0" smtClean="0"/>
              <a:t>They take precedence over site and domain policies</a:t>
            </a:r>
            <a:endParaRPr lang="en-US" altLang="en-US" dirty="0"/>
          </a:p>
          <a:p>
            <a:pPr eaLnBrk="1" hangingPunct="1"/>
            <a:r>
              <a:rPr lang="en-US" altLang="en-US" dirty="0"/>
              <a:t>Users and computers with similar policy requirements should be located in the same OU</a:t>
            </a:r>
          </a:p>
          <a:p>
            <a:pPr eaLnBrk="1" hangingPunct="1"/>
            <a:r>
              <a:rPr lang="en-US" altLang="en-US" dirty="0"/>
              <a:t>Since OUs can be nested, so can GPOs</a:t>
            </a:r>
          </a:p>
          <a:p>
            <a:pPr eaLnBrk="1" hangingPunct="1"/>
            <a:r>
              <a:rPr lang="en-US" altLang="en-US" dirty="0"/>
              <a:t>GPOs applied to nested OUs should be used for exceptions to policies set at a higher level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6417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Default GPO Inheritance Behavior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GPO inheritance is enabled by default</a:t>
            </a:r>
          </a:p>
          <a:p>
            <a:pPr eaLnBrk="1" hangingPunct="1"/>
            <a:r>
              <a:rPr lang="en-US" altLang="en-US" dirty="0"/>
              <a:t>To see where policies are inherited from, select a container in the left pane of GPMC and click the group policy inheritance tab in the right pane</a:t>
            </a:r>
          </a:p>
          <a:p>
            <a:pPr eaLnBrk="1" hangingPunct="1"/>
            <a:r>
              <a:rPr lang="en-US" altLang="en-US" dirty="0"/>
              <a:t>There are several ways to affect GPO inheritance:</a:t>
            </a:r>
          </a:p>
          <a:p>
            <a:pPr lvl="1" eaLnBrk="1" hangingPunct="1"/>
            <a:r>
              <a:rPr lang="en-US" altLang="en-US" dirty="0"/>
              <a:t>Blocking inheritance</a:t>
            </a:r>
          </a:p>
          <a:p>
            <a:pPr lvl="1" eaLnBrk="1" hangingPunct="1"/>
            <a:r>
              <a:rPr lang="en-US" altLang="en-US" dirty="0"/>
              <a:t>Enforcing inheritance</a:t>
            </a:r>
          </a:p>
          <a:p>
            <a:pPr lvl="1" eaLnBrk="1" hangingPunct="1"/>
            <a:r>
              <a:rPr lang="en-US" altLang="en-US" dirty="0"/>
              <a:t>GPO </a:t>
            </a:r>
            <a:r>
              <a:rPr lang="en-US" altLang="en-US" dirty="0" smtClean="0"/>
              <a:t>filtering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531428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Blocking GPO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Prevents GPOs linked to parent containers from affecting child containers</a:t>
            </a:r>
          </a:p>
          <a:p>
            <a:pPr eaLnBrk="1" hangingPunct="1"/>
            <a:r>
              <a:rPr lang="en-US" altLang="en-US" dirty="0"/>
              <a:t>To block GPO inheritance, in GPMC, right click the child domain or OU and click Block Inheritance</a:t>
            </a:r>
          </a:p>
          <a:p>
            <a:pPr eaLnBrk="1" hangingPunct="1"/>
            <a:r>
              <a:rPr lang="en-US" altLang="en-US" dirty="0"/>
              <a:t>If blocking is enabled, the OU or domain object is displayed with a blue exclamation point</a:t>
            </a:r>
          </a:p>
          <a:p>
            <a:pPr eaLnBrk="1" hangingPunct="1"/>
            <a:r>
              <a:rPr lang="en-US" altLang="en-US" dirty="0" smtClean="0"/>
              <a:t>Inheritance blocking should be used sparingly</a:t>
            </a:r>
          </a:p>
          <a:p>
            <a:pPr lvl="1"/>
            <a:r>
              <a:rPr lang="en-US" altLang="en-US" dirty="0" smtClean="0"/>
              <a:t>Frequent </a:t>
            </a:r>
            <a:r>
              <a:rPr lang="en-US" altLang="en-US" dirty="0"/>
              <a:t>blocking implies a possible flawed OU design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29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2270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Group 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</a:t>
            </a:r>
            <a:r>
              <a:rPr lang="en-US" altLang="en-US" b="1" dirty="0"/>
              <a:t>Group Policy Object (GPO) </a:t>
            </a:r>
            <a:r>
              <a:rPr lang="en-US" altLang="en-US" dirty="0"/>
              <a:t>is a list of settings that administrators use to configure user and computer operating environments </a:t>
            </a:r>
            <a:r>
              <a:rPr lang="en-US" altLang="en-US" dirty="0" smtClean="0"/>
              <a:t>remotely</a:t>
            </a:r>
          </a:p>
          <a:p>
            <a:pPr eaLnBrk="1" hangingPunct="1"/>
            <a:r>
              <a:rPr lang="en-US" altLang="en-US" dirty="0" smtClean="0"/>
              <a:t>The </a:t>
            </a:r>
            <a:r>
              <a:rPr lang="en-US" altLang="en-US" b="1" dirty="0" smtClean="0"/>
              <a:t>GPO scope </a:t>
            </a:r>
            <a:r>
              <a:rPr lang="en-US" altLang="en-US" dirty="0" smtClean="0"/>
              <a:t>defines which objects a GPO affects</a:t>
            </a:r>
            <a:endParaRPr lang="en-US" altLang="en-US" dirty="0"/>
          </a:p>
          <a:p>
            <a:pPr eaLnBrk="1" hangingPunct="1"/>
            <a:r>
              <a:rPr lang="en-US" altLang="en-US" dirty="0"/>
              <a:t>Installing Active Directory creates two GPO’s by default:</a:t>
            </a:r>
          </a:p>
          <a:p>
            <a:pPr lvl="1" eaLnBrk="1" hangingPunct="1"/>
            <a:r>
              <a:rPr lang="en-US" altLang="en-US" i="1" dirty="0"/>
              <a:t>Default Domain Policy</a:t>
            </a:r>
          </a:p>
          <a:p>
            <a:pPr lvl="1" eaLnBrk="1" hangingPunct="1"/>
            <a:r>
              <a:rPr lang="en-US" altLang="en-US" i="1" dirty="0"/>
              <a:t>Default Domain Controllers Policy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23079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Enforcing GPO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Forcing GPO Inheritance overrides any conflicting configurations at a deeper </a:t>
            </a:r>
            <a:r>
              <a:rPr lang="en-US" altLang="en-US" dirty="0" smtClean="0"/>
              <a:t>level</a:t>
            </a:r>
          </a:p>
          <a:p>
            <a:pPr lvl="1"/>
            <a:r>
              <a:rPr lang="en-US" altLang="en-US" dirty="0" smtClean="0"/>
              <a:t>A GPO that’s enforced has the strongest  precedence of all GPOs in its scope</a:t>
            </a:r>
            <a:endParaRPr lang="en-US" altLang="en-US" dirty="0"/>
          </a:p>
          <a:p>
            <a:pPr eaLnBrk="1" hangingPunct="1"/>
            <a:r>
              <a:rPr lang="en-US" altLang="en-US" dirty="0"/>
              <a:t>If multiple GPOs are enforced, the GPO at the highest level is enforced in a conflict</a:t>
            </a:r>
          </a:p>
          <a:p>
            <a:pPr eaLnBrk="1" hangingPunct="1"/>
            <a:r>
              <a:rPr lang="en-US" altLang="en-US" dirty="0"/>
              <a:t>Example: If a GPO linked to an OU and a GPO linked to a domain are both set to be enforced, the GPO linked to the domain </a:t>
            </a:r>
            <a:r>
              <a:rPr lang="en-US" altLang="en-US" dirty="0" smtClean="0"/>
              <a:t>has </a:t>
            </a:r>
            <a:r>
              <a:rPr lang="en-US" altLang="en-US" dirty="0"/>
              <a:t>stronger precedence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8619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31</a:t>
            </a:fld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987688" y="5391524"/>
            <a:ext cx="69170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8-11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The Active Directory Structure for GPO inheritance examples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075" name="Picture 3" descr="The Active Directory Structure for GPO inheritance examples" title="Figure 8-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025" y="1143000"/>
            <a:ext cx="3680348" cy="3816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926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GPO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b="1" dirty="0"/>
              <a:t>GPO filtering </a:t>
            </a:r>
            <a:r>
              <a:rPr lang="en-US" altLang="en-US" dirty="0" smtClean="0"/>
              <a:t>- a method to alter the normal scope of a GPO and exclude certain objects from being affected by its settings</a:t>
            </a: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Two types of GPO filtering: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Security filtering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Windows Management Instrumentation (WMI) filtering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Security filtering uses permissions to restrict objects from accessing a </a:t>
            </a:r>
            <a:r>
              <a:rPr lang="en-US" altLang="en-US" dirty="0" smtClean="0"/>
              <a:t>GPO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 smtClean="0"/>
              <a:t>Use the Security Filtering dialog box in the GPMC to add or remove security principals from the GPO access list</a:t>
            </a: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044917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33</a:t>
            </a:fld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362200" y="5791200"/>
            <a:ext cx="4295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8-12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Viewing security filtering settings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146" name="Picture 2" descr="Viewing security filtering settings" title="Figure 8-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828" y="609600"/>
            <a:ext cx="7086600" cy="4706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388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GPO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Another way to use security filtering is to edit the GPO’s DACL directly</a:t>
            </a:r>
          </a:p>
          <a:p>
            <a:pPr lvl="1"/>
            <a:r>
              <a:rPr lang="en-US" altLang="en-US" dirty="0" smtClean="0"/>
              <a:t>In the GPMC, click the GPO in the Group Policy Objects folder, and click the Delegation tab in the right pane to see a complete list of ACEs for the GPO</a:t>
            </a:r>
          </a:p>
          <a:p>
            <a:r>
              <a:rPr lang="en-US" altLang="en-US" b="1" dirty="0" smtClean="0"/>
              <a:t>WMI </a:t>
            </a:r>
            <a:r>
              <a:rPr lang="en-US" altLang="en-US" b="1" dirty="0"/>
              <a:t>filtering </a:t>
            </a:r>
            <a:r>
              <a:rPr lang="en-US" altLang="en-US" dirty="0"/>
              <a:t>uses queries to select a group of computers based on certain attributes, and then applies or doesn’t apply policies based on the query’s results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2340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Settings in Computer </a:t>
            </a:r>
            <a:r>
              <a:rPr lang="en-US" altLang="en-US" dirty="0" smtClean="0"/>
              <a:t>Configuration </a:t>
            </a:r>
            <a:r>
              <a:rPr lang="en-US" altLang="en-US" dirty="0"/>
              <a:t>take precedence over settings in User Configuration, should there be a conflict</a:t>
            </a:r>
          </a:p>
          <a:p>
            <a:pPr eaLnBrk="1" hangingPunct="1"/>
            <a:r>
              <a:rPr lang="en-US" altLang="en-US" dirty="0"/>
              <a:t>Three folders under the Policies folder:</a:t>
            </a:r>
          </a:p>
          <a:p>
            <a:pPr lvl="1" eaLnBrk="1" hangingPunct="1"/>
            <a:r>
              <a:rPr lang="en-US" altLang="en-US" dirty="0"/>
              <a:t>Software Settings</a:t>
            </a:r>
          </a:p>
          <a:p>
            <a:pPr lvl="1" eaLnBrk="1" hangingPunct="1"/>
            <a:r>
              <a:rPr lang="en-US" altLang="en-US" dirty="0"/>
              <a:t>Windows Settings</a:t>
            </a:r>
          </a:p>
          <a:p>
            <a:pPr lvl="1" eaLnBrk="1" hangingPunct="1"/>
            <a:r>
              <a:rPr lang="en-US" altLang="en-US" dirty="0"/>
              <a:t>Administrative Templates</a:t>
            </a:r>
          </a:p>
          <a:p>
            <a:pPr eaLnBrk="1" hangingPunct="1"/>
            <a:r>
              <a:rPr lang="en-US" altLang="en-US" dirty="0"/>
              <a:t>Policy settings can be managed or unmanaged</a:t>
            </a:r>
          </a:p>
          <a:p>
            <a:pPr lvl="1" eaLnBrk="1" hangingPunct="1"/>
            <a:r>
              <a:rPr lang="en-US" altLang="en-US" b="1" dirty="0"/>
              <a:t>Managed policies </a:t>
            </a:r>
            <a:r>
              <a:rPr lang="en-US" altLang="en-US" dirty="0"/>
              <a:t>reset to </a:t>
            </a:r>
            <a:r>
              <a:rPr lang="en-US" altLang="en-US" dirty="0" smtClean="0"/>
              <a:t>‘Not </a:t>
            </a:r>
            <a:r>
              <a:rPr lang="en-US" altLang="en-US" dirty="0"/>
              <a:t>configured’ when the object falls outside of the policy’s scope</a:t>
            </a:r>
          </a:p>
          <a:p>
            <a:pPr lvl="1" eaLnBrk="1" hangingPunct="1"/>
            <a:r>
              <a:rPr lang="en-US" altLang="en-US" b="1" dirty="0"/>
              <a:t>Unmanaged</a:t>
            </a:r>
            <a:r>
              <a:rPr lang="en-US" altLang="en-US" dirty="0"/>
              <a:t> policies are persistent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8596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 in the Computer Configuration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The Computer Configuration node applies policies to </a:t>
            </a:r>
            <a:r>
              <a:rPr lang="en-US" altLang="en-US" dirty="0"/>
              <a:t>computers regardless of who logs on to the computer</a:t>
            </a:r>
          </a:p>
          <a:p>
            <a:pPr eaLnBrk="1" hangingPunct="1"/>
            <a:r>
              <a:rPr lang="en-US" altLang="en-US" dirty="0"/>
              <a:t>Contains most of the security related settings in the Account Policies, User Rights Assignment, Audit Policy, and Security Options nodes</a:t>
            </a:r>
          </a:p>
          <a:p>
            <a:pPr eaLnBrk="1" hangingPunct="1"/>
            <a:r>
              <a:rPr lang="en-US" altLang="en-US" dirty="0"/>
              <a:t>Computer configuration policies are uploaded to a computer when the OS starts and are updated every 90 minutes thereafter</a:t>
            </a:r>
          </a:p>
          <a:p>
            <a:pPr eaLnBrk="1" hangingPunct="1"/>
            <a:r>
              <a:rPr lang="en-US" altLang="en-US" dirty="0"/>
              <a:t>Some policy changes may require a restart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178848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Configuration: Software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Contains the Software Installation extension, which can be configured to install software packages remotely</a:t>
            </a:r>
          </a:p>
          <a:p>
            <a:pPr eaLnBrk="1" hangingPunct="1"/>
            <a:r>
              <a:rPr lang="en-US" altLang="en-US" dirty="0"/>
              <a:t>Applications are deployed with the Windows Installer service, which uses MSI </a:t>
            </a:r>
            <a:r>
              <a:rPr lang="en-US" altLang="en-US" dirty="0" smtClean="0"/>
              <a:t>files</a:t>
            </a:r>
          </a:p>
          <a:p>
            <a:pPr lvl="1"/>
            <a:r>
              <a:rPr lang="en-US" altLang="en-US" dirty="0" smtClean="0"/>
              <a:t>An MSI file is a collection of files packaged into a single file with an .</a:t>
            </a:r>
            <a:r>
              <a:rPr lang="en-US" altLang="en-US" dirty="0" err="1" smtClean="0"/>
              <a:t>msi</a:t>
            </a:r>
            <a:r>
              <a:rPr lang="en-US" altLang="en-US" dirty="0" smtClean="0"/>
              <a:t> extension</a:t>
            </a:r>
            <a:endParaRPr lang="en-US" altLang="en-US" dirty="0"/>
          </a:p>
          <a:p>
            <a:pPr lvl="1"/>
            <a:r>
              <a:rPr lang="en-US" altLang="en-US" dirty="0" smtClean="0"/>
              <a:t>Contains the instructions Windows Installer needs to install the application correctly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78145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Configuration: Windows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Windows Settings folder contains four </a:t>
            </a:r>
            <a:r>
              <a:rPr lang="en-US" altLang="en-US" dirty="0" err="1"/>
              <a:t>subnodes</a:t>
            </a:r>
            <a:r>
              <a:rPr lang="en-US" altLang="en-US" dirty="0"/>
              <a:t>:</a:t>
            </a:r>
          </a:p>
          <a:p>
            <a:pPr lvl="1" eaLnBrk="1" hangingPunct="1"/>
            <a:r>
              <a:rPr lang="en-US" altLang="en-US" i="1" dirty="0" smtClean="0"/>
              <a:t>Name Resolution Policy </a:t>
            </a:r>
            <a:r>
              <a:rPr lang="en-US" altLang="en-US" dirty="0" smtClean="0"/>
              <a:t>- used to deploy DNS security (DNSSEC) policies to clients</a:t>
            </a:r>
          </a:p>
          <a:p>
            <a:pPr lvl="1" eaLnBrk="1" hangingPunct="1"/>
            <a:r>
              <a:rPr lang="en-US" altLang="en-US" i="1" dirty="0" smtClean="0"/>
              <a:t>Scripts </a:t>
            </a:r>
            <a:r>
              <a:rPr lang="en-US" altLang="en-US" i="1" dirty="0"/>
              <a:t>(Startup/Shutdown</a:t>
            </a:r>
            <a:r>
              <a:rPr lang="en-US" altLang="en-US" i="1" dirty="0" smtClean="0"/>
              <a:t>) </a:t>
            </a:r>
            <a:r>
              <a:rPr lang="en-US" altLang="en-US" dirty="0" smtClean="0"/>
              <a:t>- allows </a:t>
            </a:r>
            <a:r>
              <a:rPr lang="en-US" altLang="en-US" dirty="0"/>
              <a:t>the creation of scripts to be run during startup or shutdown</a:t>
            </a:r>
          </a:p>
          <a:p>
            <a:pPr lvl="1" eaLnBrk="1" hangingPunct="1"/>
            <a:r>
              <a:rPr lang="en-US" altLang="en-US" i="1" dirty="0" smtClean="0"/>
              <a:t>Security Settings </a:t>
            </a:r>
            <a:r>
              <a:rPr lang="en-US" altLang="en-US" dirty="0" smtClean="0"/>
              <a:t>- contains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 </a:t>
            </a:r>
            <a:r>
              <a:rPr lang="en-US" altLang="en-US" dirty="0"/>
              <a:t>for setting security </a:t>
            </a:r>
            <a:r>
              <a:rPr lang="en-US" altLang="en-US" dirty="0" smtClean="0"/>
              <a:t>policies</a:t>
            </a:r>
            <a:endParaRPr lang="en-US" altLang="en-US" dirty="0"/>
          </a:p>
          <a:p>
            <a:pPr lvl="1" eaLnBrk="1" hangingPunct="1"/>
            <a:r>
              <a:rPr lang="en-US" altLang="en-US" i="1" dirty="0"/>
              <a:t>Policy-based </a:t>
            </a:r>
            <a:r>
              <a:rPr lang="en-US" altLang="en-US" i="1" dirty="0" err="1" smtClean="0"/>
              <a:t>QoS</a:t>
            </a:r>
            <a:r>
              <a:rPr lang="en-US" altLang="en-US" i="1" dirty="0" smtClean="0"/>
              <a:t> </a:t>
            </a:r>
            <a:r>
              <a:rPr lang="en-US" altLang="en-US" dirty="0" smtClean="0"/>
              <a:t>- enables </a:t>
            </a:r>
            <a:r>
              <a:rPr lang="en-US" altLang="en-US" dirty="0"/>
              <a:t>administrators to manage the use of network </a:t>
            </a:r>
            <a:r>
              <a:rPr lang="en-US" altLang="en-US" dirty="0" smtClean="0"/>
              <a:t>bandwidth and prioritize network packets based on type of data in the packet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21602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over 100 policies under Security Settings</a:t>
            </a:r>
          </a:p>
          <a:p>
            <a:pPr lvl="1"/>
            <a:r>
              <a:rPr lang="en-US" dirty="0" smtClean="0"/>
              <a:t>Some of the most important are under Account Policies and Local Policies</a:t>
            </a:r>
          </a:p>
          <a:p>
            <a:r>
              <a:rPr lang="en-US" dirty="0" smtClean="0"/>
              <a:t>Many of the important policies are covered in the following sections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39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3579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Group Policies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You can </a:t>
            </a:r>
            <a:r>
              <a:rPr lang="en-US" altLang="en-US" dirty="0" smtClean="0"/>
              <a:t>view, create, and manage GPO’s by </a:t>
            </a:r>
            <a:r>
              <a:rPr lang="en-US" altLang="en-US" dirty="0"/>
              <a:t>using the Group Policy Management </a:t>
            </a:r>
            <a:r>
              <a:rPr lang="en-US" altLang="en-US" dirty="0" smtClean="0"/>
              <a:t>console (GPMC)</a:t>
            </a:r>
            <a:endParaRPr lang="en-US" altLang="en-US" dirty="0"/>
          </a:p>
          <a:p>
            <a:pPr eaLnBrk="1" hangingPunct="1"/>
            <a:r>
              <a:rPr lang="en-US" altLang="en-US" dirty="0" smtClean="0"/>
              <a:t>Each GPO has two main </a:t>
            </a:r>
            <a:r>
              <a:rPr lang="en-US" altLang="en-US" dirty="0"/>
              <a:t>nodes </a:t>
            </a:r>
            <a:r>
              <a:rPr lang="en-US" altLang="en-US" dirty="0" smtClean="0"/>
              <a:t>in GPMC:</a:t>
            </a:r>
            <a:endParaRPr lang="en-US" altLang="en-US" dirty="0"/>
          </a:p>
          <a:p>
            <a:pPr lvl="1" eaLnBrk="1" hangingPunct="1"/>
            <a:r>
              <a:rPr lang="en-US" altLang="en-US" i="1" dirty="0"/>
              <a:t>Computer </a:t>
            </a:r>
            <a:r>
              <a:rPr lang="en-US" altLang="en-US" i="1" dirty="0" smtClean="0"/>
              <a:t>Configuration </a:t>
            </a:r>
            <a:r>
              <a:rPr lang="en-US" altLang="en-US" dirty="0" smtClean="0"/>
              <a:t>- </a:t>
            </a:r>
            <a:r>
              <a:rPr lang="en-US" altLang="en-US" dirty="0"/>
              <a:t>Used to set policies that apply to computers within the GPO’s scope</a:t>
            </a:r>
          </a:p>
          <a:p>
            <a:pPr lvl="1" eaLnBrk="1" hangingPunct="1"/>
            <a:r>
              <a:rPr lang="en-US" altLang="en-US" i="1" dirty="0"/>
              <a:t>User </a:t>
            </a:r>
            <a:r>
              <a:rPr lang="en-US" altLang="en-US" i="1" dirty="0" smtClean="0"/>
              <a:t>Configuration </a:t>
            </a:r>
            <a:r>
              <a:rPr lang="en-US" altLang="en-US" dirty="0" smtClean="0"/>
              <a:t>- </a:t>
            </a:r>
            <a:r>
              <a:rPr lang="en-US" altLang="en-US" dirty="0"/>
              <a:t>Used to set policies that apply to all users within the GPO’s scope</a:t>
            </a:r>
          </a:p>
          <a:p>
            <a:r>
              <a:rPr lang="en-US" dirty="0" smtClean="0"/>
              <a:t>Each node contains a Policies folder and Preferences folder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04804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Policies: Audit 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077200" cy="4572000"/>
          </a:xfrm>
        </p:spPr>
        <p:txBody>
          <a:bodyPr/>
          <a:lstStyle/>
          <a:p>
            <a:pPr eaLnBrk="1" hangingPunct="1"/>
            <a:r>
              <a:rPr lang="en-US" altLang="en-US" dirty="0"/>
              <a:t>Applies to what users can and can’t do on the local computer to which they log on</a:t>
            </a:r>
          </a:p>
          <a:p>
            <a:pPr eaLnBrk="1" hangingPunct="1"/>
            <a:r>
              <a:rPr lang="en-US" altLang="en-US" dirty="0" smtClean="0"/>
              <a:t>Administrators can audit events such as logon and logoff, file and folder access, Active Directory access, and system and process events</a:t>
            </a:r>
          </a:p>
          <a:p>
            <a:pPr lvl="1"/>
            <a:r>
              <a:rPr lang="en-US" altLang="en-US" dirty="0" smtClean="0"/>
              <a:t>Can be enabled for successful events, failed events, or both</a:t>
            </a:r>
          </a:p>
          <a:p>
            <a:r>
              <a:rPr lang="en-US" altLang="en-US" dirty="0" smtClean="0"/>
              <a:t>Creates a lot of system overhead so it should be used sparingly </a:t>
            </a:r>
          </a:p>
          <a:p>
            <a:r>
              <a:rPr lang="en-US" altLang="en-US" dirty="0" smtClean="0"/>
              <a:t>Events created by auditing are listed in the Security log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549588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Auditing Object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</a:t>
            </a:r>
            <a:r>
              <a:rPr lang="en-US" altLang="en-US" dirty="0" smtClean="0"/>
              <a:t>here are two </a:t>
            </a:r>
            <a:r>
              <a:rPr lang="en-US" altLang="en-US" dirty="0"/>
              <a:t>steps for auditing objects:</a:t>
            </a:r>
          </a:p>
          <a:p>
            <a:pPr lvl="1" eaLnBrk="1" hangingPunct="1"/>
            <a:r>
              <a:rPr lang="en-US" altLang="en-US" dirty="0"/>
              <a:t>Enable the </a:t>
            </a:r>
            <a:r>
              <a:rPr lang="en-US" altLang="en-US" dirty="0" smtClean="0"/>
              <a:t>“Audit </a:t>
            </a:r>
            <a:r>
              <a:rPr lang="en-US" altLang="en-US" dirty="0"/>
              <a:t>object </a:t>
            </a:r>
            <a:r>
              <a:rPr lang="en-US" altLang="en-US" dirty="0" smtClean="0"/>
              <a:t>access” </a:t>
            </a:r>
            <a:r>
              <a:rPr lang="en-US" altLang="en-US" dirty="0"/>
              <a:t>policy for success, failure, or both</a:t>
            </a:r>
          </a:p>
          <a:p>
            <a:pPr lvl="1" eaLnBrk="1" hangingPunct="1"/>
            <a:r>
              <a:rPr lang="en-US" altLang="en-US" dirty="0"/>
              <a:t>Enable auditing on target objects for success, failure, or both</a:t>
            </a:r>
          </a:p>
          <a:p>
            <a:pPr eaLnBrk="1" hangingPunct="1"/>
            <a:r>
              <a:rPr lang="en-US" altLang="en-US" dirty="0" smtClean="0"/>
              <a:t>After object access is enabled in Group Policy, you need to enable auditing on the target object</a:t>
            </a:r>
          </a:p>
          <a:p>
            <a:pPr lvl="1"/>
            <a:r>
              <a:rPr lang="en-US" altLang="en-US" dirty="0" smtClean="0"/>
              <a:t>Do this by changing the system access control list (SACL) for the object in the Auditing tab of the Advanced Security Settings dialog box for the object</a:t>
            </a:r>
            <a:endParaRPr lang="en-US" alt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26734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42</a:t>
            </a:fld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427799" y="5621922"/>
            <a:ext cx="3916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8-15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The Auditing tab for a folder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26" name="Picture 2" descr="The Auditing tab for a folder" title="Figure 8-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528" y="1219200"/>
            <a:ext cx="6010872" cy="407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5714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Default Auditing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Server 2012/R2 logs successful logon events and certain other events by default</a:t>
            </a:r>
          </a:p>
          <a:p>
            <a:r>
              <a:rPr lang="en-US" dirty="0" smtClean="0"/>
              <a:t>You must use the auditpol.exe command-line tool to have more control over the types of events that are audited</a:t>
            </a:r>
          </a:p>
          <a:p>
            <a:r>
              <a:rPr lang="en-US" dirty="0" smtClean="0"/>
              <a:t>To clear all audit policy subcategories so that auditing is controlled only by Group Policy, type:</a:t>
            </a:r>
          </a:p>
          <a:p>
            <a:pPr lvl="1"/>
            <a:r>
              <a:rPr lang="en-US" dirty="0" err="1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auditpol</a:t>
            </a:r>
            <a:r>
              <a:rPr lang="en-US" dirty="0" smtClean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/clear</a:t>
            </a:r>
            <a:endParaRPr lang="en-US" dirty="0"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4403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Policies: User Rights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rights define the actions users can take on a computer</a:t>
            </a:r>
          </a:p>
          <a:p>
            <a:r>
              <a:rPr lang="en-US" dirty="0" smtClean="0"/>
              <a:t>More than 40 user rights polices can be assigned</a:t>
            </a:r>
          </a:p>
          <a:p>
            <a:r>
              <a:rPr lang="en-US" dirty="0" smtClean="0"/>
              <a:t>The Default Domain Controllers Policy specifies User Rights Assignment policies that define actions users can take on domain controllers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91470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Policies: Security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</a:t>
            </a:r>
            <a:r>
              <a:rPr lang="en-US" dirty="0" err="1" smtClean="0"/>
              <a:t>subnode</a:t>
            </a:r>
            <a:r>
              <a:rPr lang="en-US" dirty="0" smtClean="0"/>
              <a:t> includes almost 100 settings</a:t>
            </a:r>
          </a:p>
          <a:p>
            <a:r>
              <a:rPr lang="en-US" dirty="0" smtClean="0"/>
              <a:t>One category of security policies to configure right away is </a:t>
            </a:r>
            <a:r>
              <a:rPr lang="en-US" b="1" dirty="0" smtClean="0"/>
              <a:t>User Account Control</a:t>
            </a:r>
          </a:p>
          <a:p>
            <a:pPr lvl="1"/>
            <a:r>
              <a:rPr lang="en-US" dirty="0" smtClean="0"/>
              <a:t>Determine what happens on a computer when a user attempts to perform an action that requires elevation</a:t>
            </a:r>
          </a:p>
          <a:p>
            <a:pPr lvl="1"/>
            <a:r>
              <a:rPr lang="en-US" b="1" dirty="0" smtClean="0"/>
              <a:t>Elevation</a:t>
            </a:r>
            <a:r>
              <a:rPr lang="en-US" dirty="0" smtClean="0"/>
              <a:t> - a process that occurs when a user attempts to perform an action requiring administrative rights and is prompted to enter credentials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40358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Policies: Security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r>
              <a:rPr lang="en-US" dirty="0" smtClean="0"/>
              <a:t>Additional settings that are commonly configured:</a:t>
            </a:r>
          </a:p>
          <a:p>
            <a:pPr lvl="1"/>
            <a:r>
              <a:rPr lang="en-US" i="1" dirty="0" smtClean="0"/>
              <a:t>Accounts: Administrator account status</a:t>
            </a:r>
          </a:p>
          <a:p>
            <a:pPr lvl="1"/>
            <a:r>
              <a:rPr lang="en-US" i="1" dirty="0" smtClean="0"/>
              <a:t>Accounts: Guest account status</a:t>
            </a:r>
          </a:p>
          <a:p>
            <a:pPr lvl="1"/>
            <a:r>
              <a:rPr lang="en-US" i="1" dirty="0" smtClean="0"/>
              <a:t>Accounts: Limit local account use of blank passwords to console logon only</a:t>
            </a:r>
          </a:p>
          <a:p>
            <a:pPr lvl="1"/>
            <a:r>
              <a:rPr lang="en-US" i="1" dirty="0" smtClean="0"/>
              <a:t>Accounts: Rename administrator account</a:t>
            </a:r>
          </a:p>
          <a:p>
            <a:pPr lvl="1"/>
            <a:r>
              <a:rPr lang="en-US" i="1" dirty="0" smtClean="0"/>
              <a:t>Accounts: Rename guest account</a:t>
            </a:r>
          </a:p>
          <a:p>
            <a:pPr lvl="1"/>
            <a:r>
              <a:rPr lang="en-US" i="1" dirty="0" smtClean="0"/>
              <a:t>Interactive logon: Do not display last user name</a:t>
            </a:r>
          </a:p>
          <a:p>
            <a:pPr lvl="1"/>
            <a:r>
              <a:rPr lang="en-US" i="1" dirty="0" smtClean="0"/>
              <a:t>Interactive logon: Do not require CTRL+ALT+DEL</a:t>
            </a:r>
          </a:p>
          <a:p>
            <a:pPr lvl="1"/>
            <a:r>
              <a:rPr lang="en-US" i="1" dirty="0" smtClean="0"/>
              <a:t>Microsoft network server: Disconnect clients when logon hours expire</a:t>
            </a:r>
            <a:endParaRPr lang="en-US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806950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Configuration: Administrative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Administrative Templates folder has the following </a:t>
            </a:r>
            <a:r>
              <a:rPr lang="en-US" altLang="en-US" dirty="0" err="1"/>
              <a:t>subnodes</a:t>
            </a:r>
            <a:r>
              <a:rPr lang="en-US" altLang="en-US" dirty="0"/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Control Panel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Network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 smtClean="0"/>
              <a:t>Printers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 smtClean="0"/>
              <a:t>Server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 smtClean="0"/>
              <a:t>Start Menu and Taskbar</a:t>
            </a:r>
            <a:endParaRPr lang="en-US" altLang="en-US" i="1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System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Windows Components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93394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Policies in the User Configuration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Policies set under the User Configuration node follow a user wherever he or she logs on</a:t>
            </a:r>
          </a:p>
          <a:p>
            <a:pPr eaLnBrk="1" hangingPunct="1"/>
            <a:r>
              <a:rPr lang="en-US" altLang="en-US" dirty="0" smtClean="0"/>
              <a:t>User Configuration node lacks </a:t>
            </a:r>
            <a:r>
              <a:rPr lang="en-US" altLang="en-US" dirty="0"/>
              <a:t>most of the security settings and account </a:t>
            </a:r>
            <a:r>
              <a:rPr lang="en-US" altLang="en-US" dirty="0" smtClean="0"/>
              <a:t>policies than Computer Configuration node</a:t>
            </a:r>
            <a:endParaRPr lang="en-US" altLang="en-US" dirty="0"/>
          </a:p>
          <a:p>
            <a:pPr eaLnBrk="1" hangingPunct="1"/>
            <a:r>
              <a:rPr lang="en-US" altLang="en-US" dirty="0"/>
              <a:t>Policies under User Configuration node are more focused on the user’s environment, such as Windows features that can and can’t be accessed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90333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Configuration: Software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Performs the same function as in Computer </a:t>
            </a:r>
            <a:r>
              <a:rPr lang="en-US" altLang="en-US" dirty="0" smtClean="0"/>
              <a:t>Configuration</a:t>
            </a:r>
            <a:endParaRPr lang="en-US" altLang="en-US" dirty="0"/>
          </a:p>
          <a:p>
            <a:pPr eaLnBrk="1" hangingPunct="1"/>
            <a:r>
              <a:rPr lang="en-US" altLang="en-US" dirty="0" smtClean="0"/>
              <a:t>Because it’s defined in the User Configuration node of a GPO, it affects users in the scope of the GPO no matter where they log on</a:t>
            </a: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49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2962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DC8790-31D3-493E-8B8A-33259BC327DE}" type="slidenum">
              <a:rPr lang="en-US" smtClean="0"/>
              <a:pPr/>
              <a:t>5</a:t>
            </a:fld>
            <a:endParaRPr lang="en-US" sz="2000" dirty="0"/>
          </a:p>
        </p:txBody>
      </p:sp>
      <p:pic>
        <p:nvPicPr>
          <p:cNvPr id="9218" name="Picture 2" descr="The Group Policy Management console" title="Figure 6-3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548149"/>
            <a:ext cx="6619875" cy="439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30696" y="5395781"/>
            <a:ext cx="49968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Figure 6-31  </a:t>
            </a:r>
            <a:r>
              <a:rPr lang="en-US" sz="1600" dirty="0" smtClean="0">
                <a:solidFill>
                  <a:schemeClr val="tx1"/>
                </a:solidFill>
                <a:latin typeface="+mj-lt"/>
              </a:rPr>
              <a:t>The Group Policy Management console</a:t>
            </a:r>
            <a:endParaRPr lang="en-US" sz="1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69593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Configuration: Windows Settings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Windows Settings contains </a:t>
            </a:r>
            <a:r>
              <a:rPr lang="en-US" altLang="en-US" dirty="0" smtClean="0"/>
              <a:t>four </a:t>
            </a:r>
            <a:r>
              <a:rPr lang="en-US" altLang="en-US" dirty="0" err="1"/>
              <a:t>subnodes</a:t>
            </a:r>
            <a:r>
              <a:rPr lang="en-US" altLang="en-US" dirty="0"/>
              <a:t>:</a:t>
            </a:r>
          </a:p>
          <a:p>
            <a:pPr lvl="1" eaLnBrk="1" hangingPunct="1"/>
            <a:r>
              <a:rPr lang="en-US" altLang="en-US" i="1" dirty="0" smtClean="0"/>
              <a:t>Scripts </a:t>
            </a:r>
            <a:r>
              <a:rPr lang="en-US" altLang="en-US" i="1" dirty="0"/>
              <a:t>(Logon/Logoff</a:t>
            </a:r>
            <a:r>
              <a:rPr lang="en-US" altLang="en-US" i="1" dirty="0" smtClean="0"/>
              <a:t>) </a:t>
            </a:r>
            <a:r>
              <a:rPr lang="en-US" altLang="en-US" dirty="0" smtClean="0"/>
              <a:t>- identical to Scripts policy, except scripts specified here are run only by users in the GPO’s scope</a:t>
            </a:r>
            <a:endParaRPr lang="en-US" altLang="en-US" dirty="0"/>
          </a:p>
          <a:p>
            <a:pPr lvl="1" eaLnBrk="1" hangingPunct="1"/>
            <a:r>
              <a:rPr lang="en-US" altLang="en-US" i="1" dirty="0"/>
              <a:t>Security </a:t>
            </a:r>
            <a:r>
              <a:rPr lang="en-US" altLang="en-US" i="1" dirty="0" smtClean="0"/>
              <a:t>Settings </a:t>
            </a:r>
            <a:r>
              <a:rPr lang="en-US" altLang="en-US" dirty="0" smtClean="0"/>
              <a:t>- contains two folders: Public Key Policies and Software Restriction Policies</a:t>
            </a:r>
            <a:endParaRPr lang="en-US" altLang="en-US" dirty="0"/>
          </a:p>
          <a:p>
            <a:pPr lvl="1" eaLnBrk="1" hangingPunct="1"/>
            <a:r>
              <a:rPr lang="en-US" altLang="en-US" i="1" dirty="0"/>
              <a:t>Folder </a:t>
            </a:r>
            <a:r>
              <a:rPr lang="en-US" altLang="en-US" i="1" dirty="0" smtClean="0"/>
              <a:t>Redirection </a:t>
            </a:r>
            <a:r>
              <a:rPr lang="en-US" altLang="en-US" dirty="0" smtClean="0"/>
              <a:t>- controls which folders in a user’s profile are redirected to a location outside the user’s profile folder</a:t>
            </a:r>
            <a:endParaRPr lang="en-US" altLang="en-US" dirty="0"/>
          </a:p>
          <a:p>
            <a:pPr lvl="1" eaLnBrk="1" hangingPunct="1"/>
            <a:r>
              <a:rPr lang="en-US" altLang="en-US" i="1" dirty="0"/>
              <a:t>Policy-based </a:t>
            </a:r>
            <a:r>
              <a:rPr lang="en-US" altLang="en-US" i="1" dirty="0" err="1" smtClean="0"/>
              <a:t>QoS</a:t>
            </a:r>
            <a:r>
              <a:rPr lang="en-US" altLang="en-US" i="1" dirty="0" smtClean="0"/>
              <a:t> </a:t>
            </a:r>
            <a:r>
              <a:rPr lang="en-US" altLang="en-US" dirty="0" smtClean="0"/>
              <a:t>- the same function as in the Computer Configuration node but applied to users</a:t>
            </a:r>
            <a:endParaRPr lang="en-US" alt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92741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Configuration: Administrative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Affects the HKEY_CURRENT_USER section of the computer’s </a:t>
            </a:r>
            <a:r>
              <a:rPr lang="en-US" altLang="en-US" dirty="0" smtClean="0"/>
              <a:t>Registry</a:t>
            </a:r>
            <a:endParaRPr lang="en-US" altLang="en-US" dirty="0"/>
          </a:p>
          <a:p>
            <a:pPr eaLnBrk="1" hangingPunct="1"/>
            <a:r>
              <a:rPr lang="en-US" altLang="en-US" dirty="0"/>
              <a:t>Very similar to the Administrative Templates in the Computer Configuration node</a:t>
            </a:r>
          </a:p>
          <a:p>
            <a:pPr eaLnBrk="1" hangingPunct="1"/>
            <a:r>
              <a:rPr lang="en-US" altLang="en-US" dirty="0" smtClean="0"/>
              <a:t>Contain the Control Panel, Network, Start Menu and Taskbar, System, and Windows Components </a:t>
            </a:r>
            <a:r>
              <a:rPr lang="en-US" altLang="en-US" dirty="0" err="1" smtClean="0"/>
              <a:t>subnodes</a:t>
            </a:r>
            <a:r>
              <a:rPr lang="en-US" altLang="en-US" dirty="0" smtClean="0"/>
              <a:t> as well as the following </a:t>
            </a:r>
            <a:r>
              <a:rPr lang="en-US" altLang="en-US" dirty="0" err="1" smtClean="0"/>
              <a:t>subnodes</a:t>
            </a:r>
            <a:r>
              <a:rPr lang="en-US" altLang="en-US" dirty="0"/>
              <a:t>:</a:t>
            </a:r>
          </a:p>
          <a:p>
            <a:pPr lvl="1" eaLnBrk="1" hangingPunct="1"/>
            <a:r>
              <a:rPr lang="en-US" altLang="en-US" i="1" dirty="0"/>
              <a:t>Desktop</a:t>
            </a:r>
          </a:p>
          <a:p>
            <a:pPr lvl="1" eaLnBrk="1" hangingPunct="1"/>
            <a:r>
              <a:rPr lang="en-US" altLang="en-US" i="1" dirty="0"/>
              <a:t>Shared </a:t>
            </a:r>
            <a:r>
              <a:rPr lang="en-US" altLang="en-US" i="1" dirty="0" smtClean="0"/>
              <a:t>Folders</a:t>
            </a:r>
            <a:endParaRPr lang="en-US" altLang="en-US" i="1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35154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GPO Status and Link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After a GPO is created, it can be in one of the following states:</a:t>
            </a:r>
          </a:p>
          <a:p>
            <a:pPr lvl="1" eaLnBrk="1" hangingPunct="1"/>
            <a:r>
              <a:rPr lang="en-US" altLang="en-US" i="1" dirty="0"/>
              <a:t>Link status: unlinked</a:t>
            </a:r>
          </a:p>
          <a:p>
            <a:pPr lvl="1" eaLnBrk="1" hangingPunct="1"/>
            <a:r>
              <a:rPr lang="en-US" altLang="en-US" i="1" dirty="0"/>
              <a:t>Link status: enabled</a:t>
            </a:r>
          </a:p>
          <a:p>
            <a:pPr lvl="1" eaLnBrk="1" hangingPunct="1"/>
            <a:r>
              <a:rPr lang="en-US" altLang="en-US" i="1" dirty="0"/>
              <a:t>Link status: disabled</a:t>
            </a:r>
          </a:p>
          <a:p>
            <a:pPr lvl="1" eaLnBrk="1" hangingPunct="1"/>
            <a:r>
              <a:rPr lang="en-US" altLang="en-US" i="1" dirty="0"/>
              <a:t>GPO status: Enabled</a:t>
            </a:r>
          </a:p>
          <a:p>
            <a:pPr lvl="1" eaLnBrk="1" hangingPunct="1"/>
            <a:r>
              <a:rPr lang="en-US" altLang="en-US" i="1" dirty="0"/>
              <a:t>GPO status: User Configuration Settings Disabled</a:t>
            </a:r>
          </a:p>
          <a:p>
            <a:pPr lvl="1" eaLnBrk="1" hangingPunct="1"/>
            <a:r>
              <a:rPr lang="en-US" altLang="en-US" i="1" dirty="0"/>
              <a:t>GPO status: Computer Configuration Settings Disabled</a:t>
            </a:r>
          </a:p>
          <a:p>
            <a:pPr lvl="1" eaLnBrk="1" hangingPunct="1"/>
            <a:r>
              <a:rPr lang="en-US" altLang="en-US" i="1" dirty="0"/>
              <a:t>GPO status: All Settings Disabled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3790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274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458200" cy="4572000"/>
          </a:xfrm>
        </p:spPr>
        <p:txBody>
          <a:bodyPr/>
          <a:lstStyle/>
          <a:p>
            <a:r>
              <a:rPr lang="en-US" sz="2400" dirty="0" smtClean="0"/>
              <a:t>Group policy architecture and function involves three components: GPOs, replication, scope and inheritance, and creating and linking GPOs</a:t>
            </a:r>
          </a:p>
          <a:p>
            <a:r>
              <a:rPr lang="en-US" sz="2400" dirty="0" smtClean="0"/>
              <a:t>GPO replication is handled by Active Directory replication for GPCs and by FRS or DFSR for GPTs</a:t>
            </a:r>
          </a:p>
          <a:p>
            <a:r>
              <a:rPr lang="en-US" sz="2400" dirty="0" smtClean="0"/>
              <a:t>You use the Group Policy Management console to create, link, and manage GPOs and the Group Policy Management Editor to edit GPOs</a:t>
            </a:r>
          </a:p>
          <a:p>
            <a:r>
              <a:rPr lang="en-US" sz="2400" dirty="0" smtClean="0"/>
              <a:t>Starter GPOs are like template files for GPOs</a:t>
            </a:r>
          </a:p>
          <a:p>
            <a:r>
              <a:rPr lang="en-US" sz="2400" dirty="0" smtClean="0"/>
              <a:t>GPOs can be linked to sites, domains, and OUs</a:t>
            </a:r>
          </a:p>
          <a:p>
            <a:r>
              <a:rPr lang="en-US" sz="2400" dirty="0" smtClean="0"/>
              <a:t>Default GPO inheritance can be changed by using inheritance blocking, enforcement, and GPO filtering</a:t>
            </a:r>
          </a:p>
          <a:p>
            <a:pPr marL="0" indent="0">
              <a:buNone/>
            </a:pPr>
            <a:endParaRPr lang="en-US" sz="25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893421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274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r>
              <a:rPr lang="en-US" sz="2500" dirty="0" smtClean="0"/>
              <a:t>The Computer Configuration and User Configuration nodes contain three </a:t>
            </a:r>
            <a:r>
              <a:rPr lang="en-US" sz="2500" dirty="0" err="1" smtClean="0"/>
              <a:t>subnodes</a:t>
            </a:r>
            <a:r>
              <a:rPr lang="en-US" sz="2500" dirty="0" smtClean="0"/>
              <a:t>: Software Settings, Windows Settings, and Administrative Templates</a:t>
            </a:r>
          </a:p>
          <a:p>
            <a:r>
              <a:rPr lang="en-US" sz="2500" dirty="0" smtClean="0"/>
              <a:t>The Security Settings node in Computer Configuration contains the Account Policies </a:t>
            </a:r>
            <a:r>
              <a:rPr lang="en-US" sz="2500" dirty="0" err="1" smtClean="0"/>
              <a:t>subnode</a:t>
            </a:r>
            <a:r>
              <a:rPr lang="en-US" sz="2500" dirty="0" smtClean="0"/>
              <a:t> with settings that affect all domain users</a:t>
            </a:r>
          </a:p>
          <a:p>
            <a:r>
              <a:rPr lang="en-US" sz="2500" dirty="0" smtClean="0"/>
              <a:t>The Local Policies </a:t>
            </a:r>
            <a:r>
              <a:rPr lang="en-US" sz="2500" dirty="0" err="1" smtClean="0"/>
              <a:t>subnode</a:t>
            </a:r>
            <a:r>
              <a:rPr lang="en-US" sz="2500" dirty="0" smtClean="0"/>
              <a:t> in the Security Settings node contains Audit Policy, User Rights Assignment, and Security Options</a:t>
            </a:r>
          </a:p>
          <a:p>
            <a:r>
              <a:rPr lang="en-US" sz="2500" dirty="0" smtClean="0"/>
              <a:t>Administrative Templates can control hundreds of settings on computers and for users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49360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274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274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r>
              <a:rPr lang="en-US" sz="2500" dirty="0" smtClean="0"/>
              <a:t>Security templates are used to transfer security settings easily from one GPO or computer to another and can be used to analyze a computer’s current settings against a security database created from one or more security templates</a:t>
            </a:r>
          </a:p>
          <a:p>
            <a:r>
              <a:rPr lang="en-US" sz="2500" dirty="0" smtClean="0"/>
              <a:t>The ADMX central store can be created to ensure that ADMX files are synchronized among all computers where group policies are managed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55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2949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Computer Configuration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folders under the Policies folder contain the following information:</a:t>
            </a:r>
          </a:p>
          <a:p>
            <a:pPr lvl="1"/>
            <a:r>
              <a:rPr lang="en-US" altLang="en-US" i="1" dirty="0"/>
              <a:t>Software </a:t>
            </a:r>
            <a:r>
              <a:rPr lang="en-US" altLang="en-US" i="1" dirty="0" smtClean="0"/>
              <a:t>Settings </a:t>
            </a:r>
            <a:r>
              <a:rPr lang="en-US" altLang="en-US" dirty="0" smtClean="0"/>
              <a:t>- enables </a:t>
            </a:r>
            <a:r>
              <a:rPr lang="en-US" altLang="en-US" dirty="0"/>
              <a:t>Administrators to install and manage applications remotely</a:t>
            </a:r>
          </a:p>
          <a:p>
            <a:pPr lvl="1"/>
            <a:r>
              <a:rPr lang="en-US" altLang="en-US" i="1" dirty="0"/>
              <a:t>Windows </a:t>
            </a:r>
            <a:r>
              <a:rPr lang="en-US" altLang="en-US" i="1" dirty="0" smtClean="0"/>
              <a:t>Settings </a:t>
            </a:r>
            <a:r>
              <a:rPr lang="en-US" altLang="en-US" dirty="0" smtClean="0"/>
              <a:t>- contains Name Resolution Policy node, Scripts </a:t>
            </a:r>
            <a:r>
              <a:rPr lang="en-US" altLang="en-US" dirty="0"/>
              <a:t>extension, Security Settings node, and the Policy-based </a:t>
            </a:r>
            <a:r>
              <a:rPr lang="en-US" altLang="en-US" dirty="0" err="1"/>
              <a:t>QoS</a:t>
            </a:r>
            <a:r>
              <a:rPr lang="en-US" altLang="en-US" dirty="0"/>
              <a:t> node</a:t>
            </a:r>
          </a:p>
          <a:p>
            <a:pPr lvl="1"/>
            <a:r>
              <a:rPr lang="en-US" altLang="en-US" i="1" dirty="0"/>
              <a:t>Administrative </a:t>
            </a:r>
            <a:r>
              <a:rPr lang="en-US" altLang="en-US" i="1" dirty="0" smtClean="0"/>
              <a:t>Templates </a:t>
            </a:r>
            <a:r>
              <a:rPr lang="en-US" altLang="en-US" dirty="0" smtClean="0"/>
              <a:t>- contains </a:t>
            </a:r>
            <a:r>
              <a:rPr lang="en-US" altLang="en-US" dirty="0"/>
              <a:t>the Control Panel, Network, Printers, System, and Windows Components folders.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59432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User Configuration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 dirty="0"/>
              <a:t>Policies folder contains the same three folders as in the Computer Configuration node, but policies defined here affect domain users within the GPO’s </a:t>
            </a:r>
            <a:r>
              <a:rPr lang="en-US" altLang="en-US" sz="2400" dirty="0" smtClean="0"/>
              <a:t>scope: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r>
              <a:rPr lang="en-US" altLang="en-US" sz="2200" i="1" dirty="0"/>
              <a:t>Software </a:t>
            </a:r>
            <a:r>
              <a:rPr lang="en-US" altLang="en-US" sz="2200" i="1" dirty="0" smtClean="0"/>
              <a:t>Settings </a:t>
            </a:r>
            <a:r>
              <a:rPr lang="en-US" altLang="en-US" sz="2200" dirty="0" smtClean="0"/>
              <a:t>- can </a:t>
            </a:r>
            <a:r>
              <a:rPr lang="en-US" altLang="en-US" sz="2200" dirty="0"/>
              <a:t>assign or publish application packages</a:t>
            </a:r>
          </a:p>
          <a:p>
            <a:pPr lvl="1">
              <a:lnSpc>
                <a:spcPct val="90000"/>
              </a:lnSpc>
            </a:pPr>
            <a:r>
              <a:rPr lang="en-US" altLang="en-US" sz="2200" i="1" dirty="0"/>
              <a:t>Windows Settings </a:t>
            </a:r>
            <a:r>
              <a:rPr lang="en-US" altLang="en-US" sz="2200" dirty="0"/>
              <a:t>– Contains </a:t>
            </a:r>
            <a:r>
              <a:rPr lang="en-US" altLang="en-US" sz="2200" dirty="0" smtClean="0"/>
              <a:t>four items:</a:t>
            </a:r>
            <a:endParaRPr lang="en-US" altLang="en-US" sz="2200" dirty="0"/>
          </a:p>
          <a:p>
            <a:pPr lvl="2">
              <a:lnSpc>
                <a:spcPct val="90000"/>
              </a:lnSpc>
            </a:pPr>
            <a:r>
              <a:rPr lang="en-US" altLang="en-US" sz="2000" dirty="0" smtClean="0"/>
              <a:t>Scripts extension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 smtClean="0"/>
              <a:t>Security </a:t>
            </a:r>
            <a:r>
              <a:rPr lang="en-US" altLang="en-US" sz="2000" dirty="0"/>
              <a:t>Settings node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/>
              <a:t>Folder Redirection node</a:t>
            </a:r>
          </a:p>
          <a:p>
            <a:pPr lvl="2">
              <a:lnSpc>
                <a:spcPct val="90000"/>
              </a:lnSpc>
            </a:pPr>
            <a:r>
              <a:rPr lang="en-US" altLang="en-US" sz="2000" dirty="0"/>
              <a:t>Policy based </a:t>
            </a:r>
            <a:r>
              <a:rPr lang="en-US" altLang="en-US" sz="2000" dirty="0" err="1"/>
              <a:t>QoS</a:t>
            </a:r>
            <a:r>
              <a:rPr lang="en-US" altLang="en-US" sz="2000" dirty="0"/>
              <a:t> </a:t>
            </a:r>
            <a:r>
              <a:rPr lang="en-US" altLang="en-US" sz="2000" dirty="0" smtClean="0"/>
              <a:t>node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200" i="1" dirty="0"/>
              <a:t>Administrative </a:t>
            </a:r>
            <a:r>
              <a:rPr lang="en-US" altLang="en-US" sz="2200" i="1" dirty="0" smtClean="0"/>
              <a:t>templates </a:t>
            </a:r>
            <a:r>
              <a:rPr lang="en-US" altLang="en-US" sz="2200" dirty="0" smtClean="0"/>
              <a:t>- contains settings that enable administrators to control users’ computer and network environments</a:t>
            </a:r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64301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Group Policies Are Applied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GPO’s can be applied in four places:</a:t>
            </a:r>
          </a:p>
          <a:p>
            <a:pPr lvl="1" eaLnBrk="1" hangingPunct="1"/>
            <a:r>
              <a:rPr lang="en-US" altLang="en-US" dirty="0"/>
              <a:t>Local Computer</a:t>
            </a:r>
          </a:p>
          <a:p>
            <a:pPr lvl="1" eaLnBrk="1" hangingPunct="1"/>
            <a:r>
              <a:rPr lang="en-US" altLang="en-US" dirty="0"/>
              <a:t>Site</a:t>
            </a:r>
          </a:p>
          <a:p>
            <a:pPr lvl="1" eaLnBrk="1" hangingPunct="1"/>
            <a:r>
              <a:rPr lang="en-US" altLang="en-US" dirty="0"/>
              <a:t>Domain</a:t>
            </a:r>
          </a:p>
          <a:p>
            <a:pPr lvl="1" eaLnBrk="1" hangingPunct="1"/>
            <a:r>
              <a:rPr lang="en-US" altLang="en-US" dirty="0"/>
              <a:t>Organizational Unit</a:t>
            </a:r>
          </a:p>
          <a:p>
            <a:pPr eaLnBrk="1" hangingPunct="1"/>
            <a:r>
              <a:rPr lang="en-US" altLang="en-US" dirty="0"/>
              <a:t>Policies are applied in the above order</a:t>
            </a:r>
          </a:p>
          <a:p>
            <a:pPr lvl="1" eaLnBrk="1" hangingPunct="1"/>
            <a:r>
              <a:rPr lang="en-US" altLang="en-US" dirty="0"/>
              <a:t>Policies that are not defined or configured are not applied at all</a:t>
            </a:r>
          </a:p>
          <a:p>
            <a:pPr lvl="1" eaLnBrk="1" hangingPunct="1"/>
            <a:r>
              <a:rPr lang="en-US" altLang="en-US" dirty="0"/>
              <a:t>Last policy to be defined takes </a:t>
            </a:r>
            <a:r>
              <a:rPr lang="en-US" altLang="en-US" dirty="0" smtClean="0"/>
              <a:t>precedence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b="1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74482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Policy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0772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Group policy architecture and function involve the following components: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 smtClean="0"/>
              <a:t>GPOs</a:t>
            </a:r>
            <a:r>
              <a:rPr lang="en-US" altLang="en-US" dirty="0" smtClean="0"/>
              <a:t> - an </a:t>
            </a:r>
            <a:r>
              <a:rPr lang="en-US" altLang="en-US" dirty="0"/>
              <a:t>object containing policy settings that affect user and computer operating environments and security. Can be local or AD objects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 smtClean="0"/>
              <a:t>Replication</a:t>
            </a:r>
            <a:r>
              <a:rPr lang="en-US" altLang="en-US" dirty="0" smtClean="0"/>
              <a:t> - ensures </a:t>
            </a:r>
            <a:r>
              <a:rPr lang="en-US" altLang="en-US" dirty="0"/>
              <a:t>that all domain controllers have a current copy of each GPO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Scope and </a:t>
            </a:r>
            <a:r>
              <a:rPr lang="en-US" altLang="en-US" i="1" dirty="0" smtClean="0"/>
              <a:t>inheritance </a:t>
            </a:r>
            <a:r>
              <a:rPr lang="en-US" altLang="en-US" dirty="0" smtClean="0"/>
              <a:t>- the </a:t>
            </a:r>
            <a:r>
              <a:rPr lang="en-US" altLang="en-US" dirty="0"/>
              <a:t>scope of a group policy defines which users and computers are affected by its settings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i="1" dirty="0"/>
              <a:t>Creating and </a:t>
            </a:r>
            <a:r>
              <a:rPr lang="en-US" altLang="en-US" i="1" dirty="0" smtClean="0"/>
              <a:t>linking </a:t>
            </a:r>
            <a:r>
              <a:rPr lang="en-US" altLang="en-US" dirty="0" smtClean="0"/>
              <a:t>- GPOs </a:t>
            </a:r>
            <a:r>
              <a:rPr lang="en-US" altLang="en-US" dirty="0"/>
              <a:t>are created in the Group Policy management console and can be linked to one or more AD containers</a:t>
            </a:r>
          </a:p>
          <a:p>
            <a:pPr marL="0" indent="0" eaLnBrk="1" hangingPunct="1">
              <a:buNone/>
            </a:pPr>
            <a:endParaRPr lang="en-US" alt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MCSA Guide to Installing and Configuring Windows Server 2012/R2, Exam 70-410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1B08CD-F1FC-4D2B-8DC5-023BE19D1C59}" type="slidenum">
              <a:rPr lang="en-US" smtClean="0"/>
              <a:pPr/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118992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6945</Words>
  <Application>Microsoft Office PowerPoint</Application>
  <PresentationFormat>On-screen Show (4:3)</PresentationFormat>
  <Paragraphs>805</Paragraphs>
  <Slides>55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ＭＳ Ｐゴシック</vt:lpstr>
      <vt:lpstr>Arial</vt:lpstr>
      <vt:lpstr>Simplified Arabic Fixed</vt:lpstr>
      <vt:lpstr>Times New Roman</vt:lpstr>
      <vt:lpstr>Default Design</vt:lpstr>
      <vt:lpstr>NETWORK ADMINISTRATION</vt:lpstr>
      <vt:lpstr>Objectives</vt:lpstr>
      <vt:lpstr>Introducing Group Policies</vt:lpstr>
      <vt:lpstr>Introducing Group Policies</vt:lpstr>
      <vt:lpstr>PowerPoint Presentation</vt:lpstr>
      <vt:lpstr>The Computer Configuration Node</vt:lpstr>
      <vt:lpstr>The User Configuration Node</vt:lpstr>
      <vt:lpstr>How Group Policies Are Applied</vt:lpstr>
      <vt:lpstr>Group Policy Architecture</vt:lpstr>
      <vt:lpstr>Group Policy Objects</vt:lpstr>
      <vt:lpstr>Local GPOs</vt:lpstr>
      <vt:lpstr>Local GPOs</vt:lpstr>
      <vt:lpstr>PowerPoint Presentation</vt:lpstr>
      <vt:lpstr>Domain GPOs</vt:lpstr>
      <vt:lpstr>Group Policy Templates</vt:lpstr>
      <vt:lpstr>Group Policy Containers</vt:lpstr>
      <vt:lpstr>PowerPoint Presentation</vt:lpstr>
      <vt:lpstr>Group Policy Replication</vt:lpstr>
      <vt:lpstr>Creating and Linking GPOs</vt:lpstr>
      <vt:lpstr>Editing an Existing GPO</vt:lpstr>
      <vt:lpstr>PowerPoint Presentation</vt:lpstr>
      <vt:lpstr>Creating a New GPO</vt:lpstr>
      <vt:lpstr>Using Starter GPOs</vt:lpstr>
      <vt:lpstr>Group Policy Scope</vt:lpstr>
      <vt:lpstr>Understanding Site-Linked GPOs</vt:lpstr>
      <vt:lpstr>Understanding Domain-Linked GPO</vt:lpstr>
      <vt:lpstr>Understanding OU-Linked GPOs</vt:lpstr>
      <vt:lpstr>Changing Default GPO Inheritance Behavior</vt:lpstr>
      <vt:lpstr>Blocking GPO Inheritance</vt:lpstr>
      <vt:lpstr>Enforcing GPO Inheritance</vt:lpstr>
      <vt:lpstr>PowerPoint Presentation</vt:lpstr>
      <vt:lpstr>GPO Filtering</vt:lpstr>
      <vt:lpstr>PowerPoint Presentation</vt:lpstr>
      <vt:lpstr>GPO Filtering</vt:lpstr>
      <vt:lpstr>Group Policy Settings</vt:lpstr>
      <vt:lpstr>Policies in the Computer Configuration Node</vt:lpstr>
      <vt:lpstr>Computer Configuration: Software Settings</vt:lpstr>
      <vt:lpstr>Computer Configuration: Windows Settings</vt:lpstr>
      <vt:lpstr>Security Settings</vt:lpstr>
      <vt:lpstr>Local Policies: Audit Policy</vt:lpstr>
      <vt:lpstr>Auditing Object Access</vt:lpstr>
      <vt:lpstr>PowerPoint Presentation</vt:lpstr>
      <vt:lpstr>Changing Default Auditing</vt:lpstr>
      <vt:lpstr>Local Policies: User Rights Assignment</vt:lpstr>
      <vt:lpstr>Local Policies: Security Options</vt:lpstr>
      <vt:lpstr>Local Policies: Security Options</vt:lpstr>
      <vt:lpstr>Computer Configuration: Administrative Templates</vt:lpstr>
      <vt:lpstr>Policies in the User Configuration Node</vt:lpstr>
      <vt:lpstr>User Configuration: Software Settings</vt:lpstr>
      <vt:lpstr>User Configuration: Windows Settings</vt:lpstr>
      <vt:lpstr>User Configuration: Administrative Templates</vt:lpstr>
      <vt:lpstr>Managing GPO Status and Link Status</vt:lpstr>
      <vt:lpstr>Summary</vt:lpstr>
      <vt:lpstr>Summary</vt:lpstr>
      <vt:lpstr>Summary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8</dc:title>
  <dc:creator/>
  <cp:lastModifiedBy/>
  <cp:revision>320</cp:revision>
  <dcterms:created xsi:type="dcterms:W3CDTF">2002-09-27T23:29:22Z</dcterms:created>
  <dcterms:modified xsi:type="dcterms:W3CDTF">2020-09-30T04:13:14Z</dcterms:modified>
</cp:coreProperties>
</file>